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6" r:id="rId6"/>
    <p:sldId id="265" r:id="rId7"/>
    <p:sldId id="258" r:id="rId8"/>
    <p:sldId id="264" r:id="rId9"/>
    <p:sldId id="259" r:id="rId10"/>
    <p:sldId id="266" r:id="rId11"/>
    <p:sldId id="260" r:id="rId12"/>
    <p:sldId id="267" r:id="rId13"/>
    <p:sldId id="261" r:id="rId14"/>
    <p:sldId id="268" r:id="rId15"/>
    <p:sldId id="262" r:id="rId16"/>
    <p:sldId id="272" r:id="rId17"/>
    <p:sldId id="271" r:id="rId18"/>
    <p:sldId id="270" r:id="rId19"/>
    <p:sldId id="263" r:id="rId20"/>
    <p:sldId id="269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6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4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74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16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57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31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50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33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6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99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30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03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70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20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89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1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33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66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19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24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86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38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10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74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02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1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45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21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96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49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7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02/09/1443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3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2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1BBF6-4A45-4EC2-A4EF-CF56987C692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8F1A1-041D-457A-A0A5-201551E2702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1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جني </a:t>
            </a:r>
            <a:r>
              <a:rPr lang="ar-SA" b="1" dirty="0" smtClean="0">
                <a:solidFill>
                  <a:srgbClr val="FF0000"/>
                </a:solidFill>
              </a:rPr>
              <a:t>وخزن</a:t>
            </a:r>
            <a:r>
              <a:rPr lang="ar-IQ" b="1" dirty="0" smtClean="0">
                <a:solidFill>
                  <a:srgbClr val="FF0000"/>
                </a:solidFill>
              </a:rPr>
              <a:t> الحاصلات البستانية</a:t>
            </a:r>
            <a:br>
              <a:rPr lang="ar-IQ" b="1" dirty="0" smtClean="0">
                <a:solidFill>
                  <a:srgbClr val="FF0000"/>
                </a:solidFill>
              </a:rPr>
            </a:b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ar-SA" b="1" dirty="0">
                <a:solidFill>
                  <a:srgbClr val="FF0000"/>
                </a:solidFill>
              </a:rPr>
              <a:t>المحاضرة </a:t>
            </a:r>
            <a:r>
              <a:rPr lang="ar-SA" b="1" dirty="0" smtClean="0">
                <a:solidFill>
                  <a:srgbClr val="FF0000"/>
                </a:solidFill>
              </a:rPr>
              <a:t>الرابعة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 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الدكتور حمزة عباس حمزة </a:t>
            </a:r>
          </a:p>
        </p:txBody>
      </p:sp>
    </p:spTree>
    <p:extLst>
      <p:ext uri="{BB962C8B-B14F-4D97-AF65-F5344CB8AC3E}">
        <p14:creationId xmlns:p14="http://schemas.microsoft.com/office/powerpoint/2010/main" val="252666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3 </a:t>
            </a:r>
            <a:r>
              <a:rPr lang="ar-IQ" b="1" dirty="0" smtClean="0">
                <a:solidFill>
                  <a:srgbClr val="FF0000"/>
                </a:solidFill>
              </a:rPr>
              <a:t>- </a:t>
            </a:r>
            <a:r>
              <a:rPr lang="ar-SA" b="1" dirty="0" smtClean="0">
                <a:solidFill>
                  <a:srgbClr val="FF0000"/>
                </a:solidFill>
              </a:rPr>
              <a:t>مراقبة </a:t>
            </a:r>
            <a:r>
              <a:rPr lang="ar-SA" b="1" dirty="0">
                <a:solidFill>
                  <a:srgbClr val="FF0000"/>
                </a:solidFill>
              </a:rPr>
              <a:t>الجودة في الحقل: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ar-SA" sz="3600" b="1" dirty="0" smtClean="0"/>
              <a:t>لابد </a:t>
            </a:r>
            <a:r>
              <a:rPr lang="ar-SA" sz="3600" b="1" dirty="0"/>
              <a:t>من </a:t>
            </a:r>
            <a:r>
              <a:rPr lang="ar-SA" sz="3600" b="1" dirty="0" smtClean="0"/>
              <a:t>ٌ</a:t>
            </a:r>
            <a:r>
              <a:rPr lang="ar-IQ" sz="3600" b="1" dirty="0" smtClean="0"/>
              <a:t>ي</a:t>
            </a:r>
            <a:r>
              <a:rPr lang="ar-SA" sz="3600" b="1" dirty="0" smtClean="0"/>
              <a:t>بدأ تطبٌ</a:t>
            </a:r>
            <a:r>
              <a:rPr lang="ar-IQ" sz="3600" b="1" dirty="0" smtClean="0"/>
              <a:t>ق</a:t>
            </a:r>
            <a:r>
              <a:rPr lang="ar-SA" sz="3600" b="1" dirty="0" smtClean="0"/>
              <a:t> الجودة </a:t>
            </a:r>
            <a:r>
              <a:rPr lang="ar-IQ" sz="3600" b="1" dirty="0" smtClean="0"/>
              <a:t>معا </a:t>
            </a:r>
            <a:r>
              <a:rPr lang="ar-SA" sz="3600" b="1" dirty="0" err="1" smtClean="0"/>
              <a:t>للمحاصٌل</a:t>
            </a:r>
            <a:r>
              <a:rPr lang="ar-SA" sz="3600" b="1" dirty="0" smtClean="0"/>
              <a:t> البستانية </a:t>
            </a:r>
            <a:r>
              <a:rPr lang="ar-SA" sz="3600" b="1" dirty="0"/>
              <a:t>ضمن سلسلة معاملات ما بعد الحصاد وفور بدء </a:t>
            </a:r>
            <a:r>
              <a:rPr lang="ar-SA" sz="3600" b="1" dirty="0" smtClean="0"/>
              <a:t>ال</a:t>
            </a:r>
            <a:r>
              <a:rPr lang="ar-IQ" sz="3600" b="1" dirty="0" smtClean="0"/>
              <a:t>ق</a:t>
            </a:r>
            <a:r>
              <a:rPr lang="ar-SA" sz="3600" b="1" dirty="0" smtClean="0"/>
              <a:t>طاف للت</a:t>
            </a:r>
            <a:r>
              <a:rPr lang="ar-IQ" sz="3600" b="1" dirty="0" smtClean="0"/>
              <a:t>ق</a:t>
            </a:r>
            <a:r>
              <a:rPr lang="ar-SA" sz="3600" b="1" dirty="0" smtClean="0"/>
              <a:t>لٌ</a:t>
            </a:r>
            <a:r>
              <a:rPr lang="ar-IQ" sz="3600" b="1" dirty="0" smtClean="0"/>
              <a:t>ي</a:t>
            </a:r>
            <a:r>
              <a:rPr lang="ar-SA" sz="3600" b="1" dirty="0" smtClean="0"/>
              <a:t>ل </a:t>
            </a:r>
            <a:r>
              <a:rPr lang="ar-SA" sz="3600" b="1" dirty="0"/>
              <a:t>من الأضرار </a:t>
            </a:r>
            <a:r>
              <a:rPr lang="ar-SA" sz="3600" b="1" dirty="0" smtClean="0"/>
              <a:t>المٌ</a:t>
            </a:r>
            <a:r>
              <a:rPr lang="ar-IQ" sz="3600" b="1" dirty="0" smtClean="0"/>
              <a:t>ي</a:t>
            </a:r>
            <a:r>
              <a:rPr lang="ar-SA" sz="3600" b="1" dirty="0" smtClean="0"/>
              <a:t>كانٌ</a:t>
            </a:r>
            <a:r>
              <a:rPr lang="ar-IQ" sz="3600" b="1" dirty="0" smtClean="0"/>
              <a:t>ي</a:t>
            </a:r>
            <a:r>
              <a:rPr lang="ar-SA" sz="3600" b="1" dirty="0" err="1" smtClean="0"/>
              <a:t>كٌة</a:t>
            </a:r>
            <a:r>
              <a:rPr lang="ar-SA" sz="3600" b="1" dirty="0" smtClean="0"/>
              <a:t> </a:t>
            </a:r>
            <a:r>
              <a:rPr lang="ar-SA" sz="3600" b="1" dirty="0"/>
              <a:t>أو الجروح أو الكدمات </a:t>
            </a:r>
            <a:r>
              <a:rPr lang="ar-SA" sz="3600" b="1" dirty="0" smtClean="0"/>
              <a:t>التً</a:t>
            </a:r>
            <a:r>
              <a:rPr lang="ar-IQ" sz="3600" b="1" dirty="0" smtClean="0"/>
              <a:t>ي</a:t>
            </a:r>
            <a:r>
              <a:rPr lang="ar-SA" sz="3600" b="1" dirty="0" smtClean="0"/>
              <a:t> </a:t>
            </a:r>
            <a:r>
              <a:rPr lang="ar-SA" sz="3600" b="1" dirty="0"/>
              <a:t>ٌتسبب بها العاملون , </a:t>
            </a:r>
            <a:r>
              <a:rPr lang="ar-SA" sz="3600" b="1" dirty="0" err="1" smtClean="0"/>
              <a:t>كذلن</a:t>
            </a:r>
            <a:r>
              <a:rPr lang="ar-IQ" sz="3600" b="1" dirty="0" smtClean="0"/>
              <a:t>ك </a:t>
            </a:r>
            <a:r>
              <a:rPr lang="ar-SA" sz="3600" b="1" dirty="0" smtClean="0"/>
              <a:t>ٌ</a:t>
            </a:r>
            <a:r>
              <a:rPr lang="ar-IQ" sz="3600" b="1" dirty="0" smtClean="0"/>
              <a:t>ي</a:t>
            </a:r>
            <a:r>
              <a:rPr lang="ar-SA" sz="3600" b="1" dirty="0" smtClean="0"/>
              <a:t>جب تطبٌ</a:t>
            </a:r>
            <a:r>
              <a:rPr lang="ar-IQ" sz="3600" b="1" dirty="0" smtClean="0"/>
              <a:t>ق</a:t>
            </a:r>
            <a:r>
              <a:rPr lang="ar-SA" sz="3600" b="1" dirty="0" smtClean="0"/>
              <a:t> ذل</a:t>
            </a:r>
            <a:r>
              <a:rPr lang="ar-IQ" sz="3600" b="1" dirty="0" smtClean="0"/>
              <a:t>ك</a:t>
            </a:r>
            <a:r>
              <a:rPr lang="ar-SA" sz="3600" b="1" dirty="0" smtClean="0"/>
              <a:t> </a:t>
            </a:r>
            <a:r>
              <a:rPr lang="ar-SA" sz="3600" b="1" dirty="0"/>
              <a:t>أثناء الجمع والتعبئة </a:t>
            </a:r>
            <a:r>
              <a:rPr lang="ar-SA" sz="3600" b="1" dirty="0" err="1" smtClean="0"/>
              <a:t>بالصنادٌ</a:t>
            </a:r>
            <a:r>
              <a:rPr lang="ar-IQ" sz="3600" b="1" dirty="0" err="1" smtClean="0"/>
              <a:t>يق</a:t>
            </a:r>
            <a:r>
              <a:rPr lang="ar-SA" sz="3600" b="1" dirty="0" smtClean="0"/>
              <a:t> ال</a:t>
            </a:r>
            <a:r>
              <a:rPr lang="ar-IQ" sz="3600" b="1" dirty="0" smtClean="0"/>
              <a:t>ج</a:t>
            </a:r>
            <a:r>
              <a:rPr lang="ar-SA" sz="3600" b="1" dirty="0" smtClean="0"/>
              <a:t>ملٌة        </a:t>
            </a:r>
            <a:r>
              <a:rPr lang="ar-SA" sz="3600" b="1" dirty="0"/>
              <a:t>إضافة إلى استبعاد الثمار المصابة ومحاولة الفرز </a:t>
            </a:r>
            <a:r>
              <a:rPr lang="ar-SA" sz="3600" b="1" dirty="0" smtClean="0"/>
              <a:t>المبدئً</a:t>
            </a:r>
            <a:r>
              <a:rPr lang="ar-IQ" sz="3600" b="1" dirty="0" smtClean="0"/>
              <a:t>ي</a:t>
            </a:r>
            <a:r>
              <a:rPr lang="ar-SA" sz="3600" b="1" dirty="0" smtClean="0"/>
              <a:t> </a:t>
            </a:r>
            <a:r>
              <a:rPr lang="ar-SA" sz="3600" b="1" dirty="0"/>
              <a:t>من </a:t>
            </a:r>
            <a:r>
              <a:rPr lang="ar-SA" sz="3600" b="1" dirty="0" smtClean="0"/>
              <a:t>حٌ</a:t>
            </a:r>
            <a:r>
              <a:rPr lang="ar-IQ" sz="3600" b="1" dirty="0" smtClean="0"/>
              <a:t>ي</a:t>
            </a:r>
            <a:r>
              <a:rPr lang="ar-SA" sz="3600" b="1" dirty="0" smtClean="0"/>
              <a:t>ث </a:t>
            </a:r>
            <a:r>
              <a:rPr lang="ar-SA" sz="3600" b="1" dirty="0"/>
              <a:t>اللون والحجم مما </a:t>
            </a:r>
            <a:r>
              <a:rPr lang="ar-SA" sz="3600" b="1" dirty="0" smtClean="0"/>
              <a:t>ٌ</a:t>
            </a:r>
            <a:r>
              <a:rPr lang="ar-IQ" sz="3600" b="1" dirty="0" err="1" smtClean="0"/>
              <a:t>يق</a:t>
            </a:r>
            <a:r>
              <a:rPr lang="ar-SA" sz="3600" b="1" dirty="0" err="1" smtClean="0"/>
              <a:t>لل</a:t>
            </a:r>
            <a:r>
              <a:rPr lang="ar-SA" sz="3600" b="1" dirty="0" smtClean="0"/>
              <a:t> </a:t>
            </a:r>
            <a:r>
              <a:rPr lang="ar-SA" sz="3600" b="1" dirty="0"/>
              <a:t>من الجهد المطلوب </a:t>
            </a:r>
            <a:r>
              <a:rPr lang="ar-SA" sz="3600" b="1" dirty="0" smtClean="0"/>
              <a:t>فً</a:t>
            </a:r>
            <a:r>
              <a:rPr lang="ar-IQ" sz="3600" b="1" dirty="0" smtClean="0"/>
              <a:t>ي</a:t>
            </a:r>
            <a:r>
              <a:rPr lang="ar-SA" sz="3600" b="1" dirty="0" smtClean="0"/>
              <a:t> </a:t>
            </a:r>
            <a:r>
              <a:rPr lang="ar-SA" sz="3600" b="1" dirty="0"/>
              <a:t>مراكز التعبئة </a:t>
            </a:r>
            <a:r>
              <a:rPr lang="ar-SA" sz="3600" b="1" dirty="0" smtClean="0"/>
              <a:t>وٌ</a:t>
            </a:r>
            <a:r>
              <a:rPr lang="ar-IQ" sz="3600" b="1" dirty="0" err="1" smtClean="0"/>
              <a:t>يق</a:t>
            </a:r>
            <a:r>
              <a:rPr lang="ar-SA" sz="3600" b="1" dirty="0" err="1" smtClean="0"/>
              <a:t>لل</a:t>
            </a:r>
            <a:r>
              <a:rPr lang="ar-SA" sz="3600" b="1" dirty="0" smtClean="0"/>
              <a:t> </a:t>
            </a:r>
            <a:r>
              <a:rPr lang="ar-SA" sz="3600" b="1" dirty="0"/>
              <a:t>من </a:t>
            </a:r>
            <a:r>
              <a:rPr lang="ar-SA" sz="3600" b="1" dirty="0" err="1" smtClean="0"/>
              <a:t>التكالٌ</a:t>
            </a:r>
            <a:r>
              <a:rPr lang="ar-IQ" sz="3600" b="1" dirty="0" smtClean="0"/>
              <a:t>ي</a:t>
            </a:r>
            <a:r>
              <a:rPr lang="ar-SA" sz="3600" b="1" dirty="0" smtClean="0"/>
              <a:t>ف </a:t>
            </a:r>
            <a:r>
              <a:rPr lang="ar-SA" sz="3600" b="1" dirty="0"/>
              <a:t>المترتبة على المنتج </a:t>
            </a:r>
          </a:p>
        </p:txBody>
      </p:sp>
    </p:spTree>
    <p:extLst>
      <p:ext uri="{BB962C8B-B14F-4D97-AF65-F5344CB8AC3E}">
        <p14:creationId xmlns:p14="http://schemas.microsoft.com/office/powerpoint/2010/main" val="53316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Facebook\FB_IMG_1579036720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1975"/>
            <a:ext cx="685800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5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وتتوفر حالٌا (حقيبة جودة حقلية) تحتوي على: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/>
              <a:t>مٌ</a:t>
            </a:r>
            <a:r>
              <a:rPr lang="ar-IQ" b="1" dirty="0" smtClean="0"/>
              <a:t>ي</a:t>
            </a:r>
            <a:r>
              <a:rPr lang="ar-SA" b="1" dirty="0" smtClean="0"/>
              <a:t>زان </a:t>
            </a:r>
            <a:r>
              <a:rPr lang="ar-IQ" b="1" dirty="0" smtClean="0"/>
              <a:t>ق</a:t>
            </a:r>
            <a:r>
              <a:rPr lang="ar-SA" b="1" dirty="0" smtClean="0"/>
              <a:t>مٌ</a:t>
            </a:r>
            <a:r>
              <a:rPr lang="ar-IQ" b="1" dirty="0" smtClean="0"/>
              <a:t>ي</a:t>
            </a:r>
            <a:r>
              <a:rPr lang="ar-SA" b="1" dirty="0" smtClean="0"/>
              <a:t>اس </a:t>
            </a:r>
            <a:r>
              <a:rPr lang="ar-SA" b="1" dirty="0"/>
              <a:t>درجة </a:t>
            </a:r>
            <a:r>
              <a:rPr lang="ar-SA" b="1" dirty="0" smtClean="0"/>
              <a:t>الثمار</a:t>
            </a:r>
            <a:endParaRPr lang="ar-IQ" b="1" dirty="0" smtClean="0"/>
          </a:p>
          <a:p>
            <a:r>
              <a:rPr lang="ar-SA" b="1" dirty="0" smtClean="0"/>
              <a:t> </a:t>
            </a:r>
            <a:r>
              <a:rPr lang="ar-IQ" b="1" dirty="0" err="1" smtClean="0"/>
              <a:t>قيا</a:t>
            </a:r>
            <a:r>
              <a:rPr lang="ar-SA" b="1" dirty="0" smtClean="0"/>
              <a:t>س </a:t>
            </a:r>
            <a:r>
              <a:rPr lang="ar-IQ" b="1" dirty="0" smtClean="0"/>
              <a:t>ق</a:t>
            </a:r>
            <a:r>
              <a:rPr lang="ar-SA" b="1" dirty="0" smtClean="0"/>
              <a:t>طر </a:t>
            </a:r>
            <a:r>
              <a:rPr lang="ar-SA" b="1" dirty="0"/>
              <a:t>الثمرة  </a:t>
            </a:r>
            <a:endParaRPr lang="ar-IQ" b="1" dirty="0" smtClean="0"/>
          </a:p>
          <a:p>
            <a:r>
              <a:rPr lang="ar-SA" b="1" dirty="0" smtClean="0"/>
              <a:t>لوحات </a:t>
            </a:r>
            <a:r>
              <a:rPr lang="ar-IQ" b="1" dirty="0" err="1" smtClean="0"/>
              <a:t>قي</a:t>
            </a:r>
            <a:r>
              <a:rPr lang="ar-SA" b="1" dirty="0" smtClean="0"/>
              <a:t>اس </a:t>
            </a:r>
            <a:r>
              <a:rPr lang="ar-SA" b="1" dirty="0"/>
              <a:t>درجة التلون    </a:t>
            </a:r>
            <a:r>
              <a:rPr lang="ar-SA" b="1" dirty="0" smtClean="0"/>
              <a:t>ح</a:t>
            </a:r>
            <a:r>
              <a:rPr lang="ar-IQ" b="1" dirty="0" smtClean="0"/>
              <a:t>ق</a:t>
            </a:r>
            <a:r>
              <a:rPr lang="ar-SA" b="1" dirty="0" err="1" smtClean="0"/>
              <a:t>ائب</a:t>
            </a:r>
            <a:r>
              <a:rPr lang="ar-SA" b="1" dirty="0" smtClean="0"/>
              <a:t> </a:t>
            </a:r>
            <a:r>
              <a:rPr lang="ar-IQ" b="1" dirty="0" smtClean="0"/>
              <a:t>ق</a:t>
            </a:r>
            <a:r>
              <a:rPr lang="ar-SA" b="1" dirty="0" smtClean="0"/>
              <a:t>طف </a:t>
            </a:r>
            <a:endParaRPr lang="ar-IQ" b="1" dirty="0" smtClean="0"/>
          </a:p>
          <a:p>
            <a:r>
              <a:rPr lang="ar-SA" b="1" dirty="0" smtClean="0"/>
              <a:t>جهاز </a:t>
            </a:r>
            <a:r>
              <a:rPr lang="ar-IQ" b="1" dirty="0" err="1" smtClean="0"/>
              <a:t>قيا</a:t>
            </a:r>
            <a:r>
              <a:rPr lang="ar-SA" b="1" dirty="0" smtClean="0"/>
              <a:t>س </a:t>
            </a:r>
            <a:r>
              <a:rPr lang="ar-SA" b="1" dirty="0"/>
              <a:t>الحموضة –  </a:t>
            </a:r>
            <a:r>
              <a:rPr lang="ar-IQ" b="1" dirty="0" err="1" smtClean="0"/>
              <a:t>قي</a:t>
            </a:r>
            <a:r>
              <a:rPr lang="ar-SA" b="1" dirty="0" smtClean="0"/>
              <a:t>اس للرطوبة</a:t>
            </a:r>
            <a:endParaRPr lang="ar-IQ" b="1" dirty="0" smtClean="0"/>
          </a:p>
          <a:p>
            <a:r>
              <a:rPr lang="ar-SA" b="1" dirty="0" smtClean="0"/>
              <a:t> </a:t>
            </a:r>
            <a:r>
              <a:rPr lang="ar-SA" b="1" dirty="0"/>
              <a:t>فحص </a:t>
            </a:r>
            <a:r>
              <a:rPr lang="ar-IQ" b="1" dirty="0" smtClean="0"/>
              <a:t>وقياس</a:t>
            </a:r>
            <a:r>
              <a:rPr lang="ar-SA" b="1" dirty="0" smtClean="0"/>
              <a:t> </a:t>
            </a:r>
            <a:r>
              <a:rPr lang="ar-SA" b="1" dirty="0"/>
              <a:t>السكر </a:t>
            </a:r>
            <a:endParaRPr lang="ar-IQ" b="1" dirty="0" smtClean="0"/>
          </a:p>
          <a:p>
            <a:r>
              <a:rPr lang="ar-IQ" b="1" dirty="0" smtClean="0"/>
              <a:t>قياس</a:t>
            </a:r>
            <a:r>
              <a:rPr lang="ar-SA" b="1" dirty="0" smtClean="0"/>
              <a:t> </a:t>
            </a:r>
            <a:r>
              <a:rPr lang="ar-SA" b="1" dirty="0"/>
              <a:t>صلابة الثمار- </a:t>
            </a:r>
            <a:endParaRPr lang="ar-IQ" b="1" dirty="0" smtClean="0"/>
          </a:p>
          <a:p>
            <a:r>
              <a:rPr lang="ar-SA" b="1" dirty="0" smtClean="0"/>
              <a:t>مٌ</a:t>
            </a:r>
            <a:r>
              <a:rPr lang="ar-IQ" b="1" dirty="0" smtClean="0"/>
              <a:t>ي</a:t>
            </a:r>
            <a:r>
              <a:rPr lang="ar-SA" b="1" dirty="0" smtClean="0"/>
              <a:t>زان الكترونً</a:t>
            </a:r>
            <a:r>
              <a:rPr lang="ar-IQ" b="1" dirty="0" smtClean="0"/>
              <a:t>ي</a:t>
            </a:r>
            <a:r>
              <a:rPr lang="ar-SA" b="1" dirty="0" smtClean="0"/>
              <a:t> وغٌ</a:t>
            </a:r>
            <a:r>
              <a:rPr lang="ar-IQ" b="1" dirty="0" smtClean="0"/>
              <a:t>ي</a:t>
            </a:r>
            <a:r>
              <a:rPr lang="ar-SA" b="1" dirty="0" smtClean="0"/>
              <a:t>رها </a:t>
            </a:r>
            <a:r>
              <a:rPr lang="ar-SA" b="1" dirty="0"/>
              <a:t>من الملحمات الضرورٌة. </a:t>
            </a:r>
          </a:p>
        </p:txBody>
      </p:sp>
    </p:spTree>
    <p:extLst>
      <p:ext uri="{BB962C8B-B14F-4D97-AF65-F5344CB8AC3E}">
        <p14:creationId xmlns:p14="http://schemas.microsoft.com/office/powerpoint/2010/main" val="396853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الة لقياس ابعاد الثمار</a:t>
            </a:r>
            <a:endParaRPr lang="ar-SA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400800" cy="2520156"/>
          </a:xfrm>
        </p:spPr>
      </p:pic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43400"/>
            <a:ext cx="4953000" cy="1905000"/>
          </a:xfrm>
        </p:spPr>
      </p:pic>
    </p:spTree>
    <p:extLst>
      <p:ext uri="{BB962C8B-B14F-4D97-AF65-F5344CB8AC3E}">
        <p14:creationId xmlns:p14="http://schemas.microsoft.com/office/powerpoint/2010/main" val="137169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اجهزة قياس الالوان وزون الثمار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1" y="2590800"/>
            <a:ext cx="4082143" cy="2286000"/>
          </a:xfrm>
        </p:spPr>
      </p:pic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62" y="2133600"/>
            <a:ext cx="4181238" cy="3124199"/>
          </a:xfrm>
        </p:spPr>
      </p:pic>
    </p:spTree>
    <p:extLst>
      <p:ext uri="{BB962C8B-B14F-4D97-AF65-F5344CB8AC3E}">
        <p14:creationId xmlns:p14="http://schemas.microsoft.com/office/powerpoint/2010/main" val="377188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جهاز قياس صلابة الثمار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2917710" cy="3733800"/>
          </a:xfrm>
        </p:spPr>
      </p:pic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18" y="1981200"/>
            <a:ext cx="3748881" cy="3748881"/>
          </a:xfrm>
        </p:spPr>
      </p:pic>
    </p:spTree>
    <p:extLst>
      <p:ext uri="{BB962C8B-B14F-4D97-AF65-F5344CB8AC3E}">
        <p14:creationId xmlns:p14="http://schemas.microsoft.com/office/powerpoint/2010/main" val="44801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4 </a:t>
            </a:r>
            <a:r>
              <a:rPr lang="ar-IQ" b="1" dirty="0" smtClean="0">
                <a:solidFill>
                  <a:srgbClr val="FF0000"/>
                </a:solidFill>
              </a:rPr>
              <a:t>- </a:t>
            </a:r>
            <a:r>
              <a:rPr lang="ar-SA" b="1" dirty="0" smtClean="0">
                <a:solidFill>
                  <a:srgbClr val="FF0000"/>
                </a:solidFill>
              </a:rPr>
              <a:t>التعبئة </a:t>
            </a:r>
            <a:r>
              <a:rPr lang="ar-SA" b="1" dirty="0">
                <a:solidFill>
                  <a:srgbClr val="FF0000"/>
                </a:solidFill>
              </a:rPr>
              <a:t>في الحقل :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Autofit/>
          </a:bodyPr>
          <a:lstStyle/>
          <a:p>
            <a:r>
              <a:rPr lang="ar-SA" sz="2800" b="1" dirty="0" smtClean="0"/>
              <a:t>تعتبر عملٌ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ة </a:t>
            </a:r>
            <a:r>
              <a:rPr lang="ar-SA" sz="2800" b="1" dirty="0"/>
              <a:t>التعبئة من </a:t>
            </a:r>
            <a:r>
              <a:rPr lang="ar-SA" sz="2800" b="1" dirty="0" smtClean="0"/>
              <a:t>الحل</a:t>
            </a:r>
            <a:r>
              <a:rPr lang="ar-IQ" sz="2800" b="1" dirty="0" smtClean="0"/>
              <a:t>ق</a:t>
            </a:r>
            <a:r>
              <a:rPr lang="ar-SA" sz="2800" b="1" dirty="0" smtClean="0"/>
              <a:t>ات </a:t>
            </a:r>
            <a:r>
              <a:rPr lang="ar-SA" sz="2800" b="1" dirty="0"/>
              <a:t>الهامة </a:t>
            </a:r>
            <a:r>
              <a:rPr lang="ar-SA" sz="2800" b="1" dirty="0" smtClean="0"/>
              <a:t>فً</a:t>
            </a:r>
            <a:r>
              <a:rPr lang="ar-IQ" sz="2800" b="1" dirty="0" smtClean="0"/>
              <a:t>ي</a:t>
            </a:r>
            <a:r>
              <a:rPr lang="ar-SA" sz="2800" b="1" dirty="0" smtClean="0"/>
              <a:t> </a:t>
            </a:r>
            <a:r>
              <a:rPr lang="ar-SA" sz="2800" b="1" dirty="0"/>
              <a:t>سلسلة ما بعد الحصاد </a:t>
            </a:r>
            <a:r>
              <a:rPr lang="ar-SA" sz="2800" b="1" dirty="0" err="1" smtClean="0"/>
              <a:t>والتسوٌ</a:t>
            </a:r>
            <a:r>
              <a:rPr lang="ar-IQ" sz="2800" b="1" dirty="0" smtClean="0"/>
              <a:t>ق</a:t>
            </a:r>
            <a:r>
              <a:rPr lang="ar-SA" sz="2800" b="1" dirty="0" smtClean="0"/>
              <a:t> </a:t>
            </a:r>
            <a:r>
              <a:rPr lang="ar-SA" sz="2800" b="1" dirty="0"/>
              <a:t>للخضار و الفاكهة وتهدف </a:t>
            </a:r>
            <a:r>
              <a:rPr lang="ar-SA" sz="2800" b="1" dirty="0" smtClean="0"/>
              <a:t>فً</a:t>
            </a:r>
            <a:r>
              <a:rPr lang="ar-IQ" sz="2800" b="1" dirty="0" smtClean="0"/>
              <a:t>ي</a:t>
            </a:r>
            <a:r>
              <a:rPr lang="ar-SA" sz="2800" b="1" dirty="0" smtClean="0"/>
              <a:t> </a:t>
            </a:r>
            <a:r>
              <a:rPr lang="ar-SA" sz="2800" b="1" dirty="0"/>
              <a:t>نهاٌتها إلى تعبئة الثمار </a:t>
            </a:r>
            <a:r>
              <a:rPr lang="ar-SA" sz="2800" b="1" dirty="0" smtClean="0"/>
              <a:t>فً</a:t>
            </a:r>
            <a:r>
              <a:rPr lang="ar-IQ" sz="2800" b="1" dirty="0" smtClean="0"/>
              <a:t>ي</a:t>
            </a:r>
            <a:r>
              <a:rPr lang="ar-SA" sz="2800" b="1" dirty="0" smtClean="0"/>
              <a:t> </a:t>
            </a:r>
            <a:r>
              <a:rPr lang="ar-SA" sz="2800" b="1" dirty="0"/>
              <a:t>عبوات </a:t>
            </a:r>
            <a:r>
              <a:rPr lang="ar-SA" sz="2800" b="1" dirty="0" err="1"/>
              <a:t>بتصامٌم</a:t>
            </a:r>
            <a:r>
              <a:rPr lang="ar-SA" sz="2800" b="1" dirty="0"/>
              <a:t> مختلفة تعتمد على نوع المحصول والسوق  المستهدف ونوع الاستثمار , ولا توجد بشكل عام عبوات </a:t>
            </a:r>
            <a:r>
              <a:rPr lang="ar-IQ" sz="2800" b="1" dirty="0" smtClean="0"/>
              <a:t>عالمية</a:t>
            </a:r>
            <a:r>
              <a:rPr lang="ar-SA" sz="2800" b="1" dirty="0" smtClean="0"/>
              <a:t> </a:t>
            </a:r>
            <a:r>
              <a:rPr lang="ar-SA" sz="2800" b="1" dirty="0" err="1" smtClean="0"/>
              <a:t>متف</a:t>
            </a:r>
            <a:r>
              <a:rPr lang="ar-IQ" sz="2800" b="1" dirty="0" smtClean="0"/>
              <a:t>ق</a:t>
            </a:r>
            <a:r>
              <a:rPr lang="ar-SA" sz="2800" b="1" dirty="0" smtClean="0"/>
              <a:t> علٌ</a:t>
            </a:r>
            <a:r>
              <a:rPr lang="ar-IQ" sz="2800" b="1" smtClean="0"/>
              <a:t>ي</a:t>
            </a:r>
            <a:r>
              <a:rPr lang="ar-SA" sz="2800" b="1" smtClean="0"/>
              <a:t>ها </a:t>
            </a:r>
            <a:r>
              <a:rPr lang="ar-SA" sz="2800" b="1" dirty="0"/>
              <a:t>عالمٌا.   </a:t>
            </a:r>
            <a:r>
              <a:rPr lang="ar-SA" sz="2800" b="1" dirty="0" smtClean="0"/>
              <a:t>هنا</a:t>
            </a:r>
            <a:r>
              <a:rPr lang="ar-IQ" sz="2800" b="1" dirty="0" smtClean="0"/>
              <a:t>لك</a:t>
            </a:r>
            <a:r>
              <a:rPr lang="ar-SA" sz="2800" b="1" dirty="0" smtClean="0"/>
              <a:t> </a:t>
            </a:r>
            <a:r>
              <a:rPr lang="ar-SA" sz="2800" b="1" dirty="0"/>
              <a:t>العدٌد من </a:t>
            </a:r>
            <a:r>
              <a:rPr lang="ar-SA" sz="2800" b="1" dirty="0" smtClean="0"/>
              <a:t>المحاصٌ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ل التً</a:t>
            </a:r>
            <a:r>
              <a:rPr lang="ar-IQ" sz="2800" b="1" dirty="0" smtClean="0"/>
              <a:t>ي</a:t>
            </a:r>
            <a:r>
              <a:rPr lang="ar-SA" sz="2800" b="1" dirty="0" smtClean="0"/>
              <a:t> 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جب </a:t>
            </a:r>
            <a:r>
              <a:rPr lang="ar-SA" sz="2800" b="1" dirty="0"/>
              <a:t>تعبئتها </a:t>
            </a:r>
            <a:r>
              <a:rPr lang="ar-SA" sz="2800" b="1" dirty="0" smtClean="0"/>
              <a:t>فً</a:t>
            </a:r>
            <a:r>
              <a:rPr lang="ar-IQ" sz="2800" b="1" dirty="0" smtClean="0"/>
              <a:t>ي</a:t>
            </a:r>
            <a:r>
              <a:rPr lang="ar-SA" sz="2800" b="1" dirty="0" smtClean="0"/>
              <a:t> </a:t>
            </a:r>
            <a:r>
              <a:rPr lang="ar-SA" sz="2800" b="1" dirty="0"/>
              <a:t>الحمل نظرا </a:t>
            </a:r>
            <a:r>
              <a:rPr lang="ar-SA" sz="2800" b="1" dirty="0" smtClean="0"/>
              <a:t>لحساسٌ</a:t>
            </a:r>
            <a:r>
              <a:rPr lang="ar-IQ" sz="2800" b="1" dirty="0" smtClean="0"/>
              <a:t>ي</a:t>
            </a:r>
            <a:r>
              <a:rPr lang="ar-SA" sz="2800" b="1" dirty="0" err="1" smtClean="0"/>
              <a:t>تها</a:t>
            </a:r>
            <a:r>
              <a:rPr lang="ar-SA" sz="2800" b="1" dirty="0" smtClean="0"/>
              <a:t> </a:t>
            </a:r>
            <a:r>
              <a:rPr lang="ar-SA" sz="2800" b="1" dirty="0"/>
              <a:t>وبهدف </a:t>
            </a:r>
            <a:r>
              <a:rPr lang="ar-SA" sz="2800" b="1" dirty="0" smtClean="0"/>
              <a:t>ت</a:t>
            </a:r>
            <a:r>
              <a:rPr lang="ar-IQ" sz="2800" b="1" dirty="0" smtClean="0"/>
              <a:t>ق</a:t>
            </a:r>
            <a:r>
              <a:rPr lang="ar-SA" sz="2800" b="1" dirty="0" err="1" smtClean="0"/>
              <a:t>لٌل</a:t>
            </a:r>
            <a:r>
              <a:rPr lang="ar-SA" sz="2800" b="1" dirty="0" smtClean="0"/>
              <a:t> </a:t>
            </a:r>
            <a:r>
              <a:rPr lang="ar-SA" sz="2800" b="1" dirty="0"/>
              <a:t>من الأضرار أثناء </a:t>
            </a:r>
            <a:r>
              <a:rPr lang="ar-SA" sz="2800" b="1" dirty="0" smtClean="0"/>
              <a:t>عملٌ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ة </a:t>
            </a:r>
            <a:r>
              <a:rPr lang="ar-SA" sz="2800" b="1" dirty="0"/>
              <a:t>التداول خاصة خلال الشحن من هذه المنتجات العنب والفرٌز   كما </a:t>
            </a:r>
            <a:r>
              <a:rPr lang="ar-SA" sz="2800" b="1" dirty="0" smtClean="0"/>
              <a:t>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م</a:t>
            </a:r>
            <a:r>
              <a:rPr lang="ar-IQ" sz="2800" b="1" dirty="0" smtClean="0"/>
              <a:t>ي</a:t>
            </a:r>
            <a:r>
              <a:rPr lang="ar-SA" sz="2800" b="1" dirty="0" smtClean="0"/>
              <a:t>ٌز </a:t>
            </a:r>
            <a:r>
              <a:rPr lang="ar-SA" sz="2800" b="1" dirty="0"/>
              <a:t>تعبئة بعض </a:t>
            </a:r>
            <a:r>
              <a:rPr lang="ar-SA" sz="2800" b="1" dirty="0" smtClean="0"/>
              <a:t>المحاصٌ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ل فً</a:t>
            </a:r>
            <a:r>
              <a:rPr lang="ar-IQ" sz="2800" b="1" dirty="0" smtClean="0"/>
              <a:t>ي</a:t>
            </a:r>
            <a:r>
              <a:rPr lang="ar-SA" sz="2800" b="1" dirty="0" smtClean="0"/>
              <a:t> </a:t>
            </a:r>
            <a:r>
              <a:rPr lang="ar-SA" sz="2800" b="1" dirty="0"/>
              <a:t>الحمل </a:t>
            </a:r>
            <a:r>
              <a:rPr lang="ar-IQ" sz="2800" b="1" dirty="0" smtClean="0"/>
              <a:t>ق</a:t>
            </a:r>
            <a:r>
              <a:rPr lang="ar-SA" sz="2800" b="1" dirty="0" smtClean="0"/>
              <a:t>صر </a:t>
            </a:r>
            <a:r>
              <a:rPr lang="ar-SA" sz="2800" b="1" dirty="0"/>
              <a:t>المسافة </a:t>
            </a:r>
            <a:r>
              <a:rPr lang="ar-SA" sz="2800" b="1" dirty="0" smtClean="0"/>
              <a:t>بٌ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ن </a:t>
            </a:r>
            <a:r>
              <a:rPr lang="ar-SA" sz="2800" b="1" dirty="0"/>
              <a:t>الإنتاج والتعبئة و </a:t>
            </a:r>
            <a:r>
              <a:rPr lang="ar-SA" sz="2800" b="1" dirty="0" smtClean="0"/>
              <a:t>التخفٌ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ض </a:t>
            </a:r>
            <a:r>
              <a:rPr lang="ar-SA" sz="2800" b="1" dirty="0"/>
              <a:t>من </a:t>
            </a:r>
            <a:r>
              <a:rPr lang="ar-SA" sz="2800" b="1" dirty="0" smtClean="0"/>
              <a:t>تكالٌ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ف </a:t>
            </a:r>
            <a:r>
              <a:rPr lang="ar-SA" sz="2800" b="1" dirty="0"/>
              <a:t>مراكز الفرز  و  </a:t>
            </a:r>
            <a:r>
              <a:rPr lang="ar-SA" sz="2800" b="1" dirty="0" err="1" smtClean="0"/>
              <a:t>التوضٌ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ب </a:t>
            </a:r>
            <a:r>
              <a:rPr lang="ar-SA" sz="2800" b="1" dirty="0"/>
              <a:t>, </a:t>
            </a:r>
            <a:r>
              <a:rPr lang="ar-SA" sz="2800" b="1" dirty="0" smtClean="0"/>
              <a:t>وٌ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عٌبه </a:t>
            </a:r>
            <a:r>
              <a:rPr lang="ar-SA" sz="2800" b="1" dirty="0"/>
              <a:t>عدم </a:t>
            </a:r>
            <a:r>
              <a:rPr lang="ar-SA" sz="2800" b="1" dirty="0" smtClean="0"/>
              <a:t>إمكانٌ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ة </a:t>
            </a:r>
            <a:r>
              <a:rPr lang="ar-SA" sz="2800" b="1" dirty="0"/>
              <a:t>تنفٌذ بعض </a:t>
            </a:r>
            <a:r>
              <a:rPr lang="ar-SA" sz="2800" b="1" dirty="0" smtClean="0"/>
              <a:t>عم</a:t>
            </a:r>
            <a:r>
              <a:rPr lang="ar-IQ" sz="2800" b="1" dirty="0" smtClean="0"/>
              <a:t>ليا</a:t>
            </a:r>
            <a:r>
              <a:rPr lang="ar-SA" sz="2800" b="1" dirty="0" smtClean="0"/>
              <a:t>ت </a:t>
            </a:r>
            <a:r>
              <a:rPr lang="ar-SA" sz="2800" b="1" dirty="0"/>
              <a:t>ما بعد الحصاد مثل الغسٌل  </a:t>
            </a:r>
            <a:r>
              <a:rPr lang="ar-SA" sz="2800" b="1" dirty="0" err="1" smtClean="0"/>
              <a:t>والتشمٌ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ع </a:t>
            </a:r>
            <a:r>
              <a:rPr lang="ar-SA" sz="2800" b="1" dirty="0"/>
              <a:t>إضافة إلى ضعف التحكم بالجودة نظرا </a:t>
            </a:r>
            <a:r>
              <a:rPr lang="ar-SA" sz="2800" b="1" dirty="0" smtClean="0"/>
              <a:t>ل</a:t>
            </a:r>
            <a:r>
              <a:rPr lang="ar-IQ" sz="2800" b="1" dirty="0" smtClean="0"/>
              <a:t>ق</a:t>
            </a:r>
            <a:r>
              <a:rPr lang="ar-SA" sz="2800" b="1" dirty="0" err="1" smtClean="0"/>
              <a:t>لة</a:t>
            </a:r>
            <a:r>
              <a:rPr lang="ar-SA" sz="2800" b="1" dirty="0" smtClean="0"/>
              <a:t> </a:t>
            </a:r>
            <a:r>
              <a:rPr lang="ar-SA" sz="2800" b="1" dirty="0"/>
              <a:t>خبرة عمال الحصاد بآلٌات الفرز والتدرٌج  </a:t>
            </a:r>
            <a:r>
              <a:rPr lang="ar-SA" sz="2800" b="1" dirty="0" err="1" smtClean="0"/>
              <a:t>والتغلٌ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ف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932598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Facebook\FB_IMG_1583174867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55" y="188640"/>
            <a:ext cx="6984776" cy="6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0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القسم الأول : تكنولوجيا بعد الحصاد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العمليات </a:t>
            </a:r>
            <a:r>
              <a:rPr lang="ar-SA" b="1" dirty="0">
                <a:solidFill>
                  <a:srgbClr val="FF0000"/>
                </a:solidFill>
              </a:rPr>
              <a:t>الفنية في الحقل ومراكز التعبئة وأسواق الجملة </a:t>
            </a:r>
            <a:r>
              <a:rPr lang="ar-SA" dirty="0"/>
              <a:t>: </a:t>
            </a:r>
            <a:endParaRPr lang="ar-IQ" dirty="0" smtClean="0"/>
          </a:p>
          <a:p>
            <a:pPr marL="0" indent="0">
              <a:buNone/>
            </a:pPr>
            <a:r>
              <a:rPr lang="ar-SA" dirty="0" smtClean="0"/>
              <a:t>    </a:t>
            </a:r>
            <a:r>
              <a:rPr lang="ar-SA" dirty="0"/>
              <a:t>تشتمل </a:t>
            </a:r>
            <a:r>
              <a:rPr lang="ar-SA" dirty="0" smtClean="0"/>
              <a:t>العمل</a:t>
            </a:r>
            <a:r>
              <a:rPr lang="ar-IQ" dirty="0" smtClean="0"/>
              <a:t>يا</a:t>
            </a:r>
            <a:r>
              <a:rPr lang="ar-SA" dirty="0" smtClean="0"/>
              <a:t>ت التً</a:t>
            </a:r>
            <a:r>
              <a:rPr lang="ar-IQ" dirty="0" smtClean="0"/>
              <a:t>ي</a:t>
            </a:r>
            <a:r>
              <a:rPr lang="ar-SA" dirty="0" smtClean="0"/>
              <a:t> </a:t>
            </a:r>
            <a:r>
              <a:rPr lang="ar-SA" dirty="0"/>
              <a:t>ٌتضمنها هذا </a:t>
            </a:r>
            <a:r>
              <a:rPr lang="ar-SA" dirty="0" smtClean="0"/>
              <a:t>ال</a:t>
            </a:r>
            <a:r>
              <a:rPr lang="ar-IQ" dirty="0" smtClean="0"/>
              <a:t>ق</a:t>
            </a:r>
            <a:r>
              <a:rPr lang="ar-SA" dirty="0" smtClean="0"/>
              <a:t>سم </a:t>
            </a:r>
            <a:r>
              <a:rPr lang="ar-SA" dirty="0"/>
              <a:t>على الممارسات الزراعٌة </a:t>
            </a:r>
            <a:r>
              <a:rPr lang="ar-SA" dirty="0" smtClean="0"/>
              <a:t>التً</a:t>
            </a:r>
            <a:r>
              <a:rPr lang="ar-IQ" dirty="0" smtClean="0"/>
              <a:t>ي</a:t>
            </a:r>
            <a:r>
              <a:rPr lang="ar-SA" dirty="0" smtClean="0"/>
              <a:t> </a:t>
            </a:r>
            <a:r>
              <a:rPr lang="ar-SA" dirty="0"/>
              <a:t>ٌتوجب على المزارع المٌام بها بهدف الحصول على محصول </a:t>
            </a:r>
            <a:r>
              <a:rPr lang="ar-SA" dirty="0" smtClean="0"/>
              <a:t>جٌ</a:t>
            </a:r>
            <a:r>
              <a:rPr lang="ar-IQ" dirty="0" smtClean="0"/>
              <a:t>ي</a:t>
            </a:r>
            <a:r>
              <a:rPr lang="ar-SA" dirty="0" smtClean="0"/>
              <a:t>د ٌ</a:t>
            </a:r>
            <a:r>
              <a:rPr lang="ar-IQ" dirty="0" smtClean="0"/>
              <a:t>ي</a:t>
            </a:r>
            <a:r>
              <a:rPr lang="ar-SA" dirty="0" smtClean="0"/>
              <a:t>ضمن </a:t>
            </a:r>
            <a:r>
              <a:rPr lang="ar-SA" dirty="0"/>
              <a:t>له </a:t>
            </a:r>
            <a:r>
              <a:rPr lang="ar-SA" dirty="0" smtClean="0"/>
              <a:t>ال</a:t>
            </a:r>
            <a:r>
              <a:rPr lang="ar-IQ" dirty="0" smtClean="0"/>
              <a:t>ق</a:t>
            </a:r>
            <a:r>
              <a:rPr lang="ar-SA" dirty="0" smtClean="0"/>
              <a:t>درة </a:t>
            </a:r>
            <a:r>
              <a:rPr lang="ar-SA" dirty="0"/>
              <a:t>على المنافسة أمام المنتج المماثل له </a:t>
            </a:r>
            <a:r>
              <a:rPr lang="ar-SA" dirty="0" smtClean="0"/>
              <a:t>فً</a:t>
            </a:r>
            <a:r>
              <a:rPr lang="ar-IQ" dirty="0" smtClean="0"/>
              <a:t>ي</a:t>
            </a:r>
            <a:r>
              <a:rPr lang="ar-SA" dirty="0" smtClean="0"/>
              <a:t>  </a:t>
            </a:r>
            <a:r>
              <a:rPr lang="ar-SA" dirty="0"/>
              <a:t>السوق  وبالتالً </a:t>
            </a:r>
            <a:r>
              <a:rPr lang="ar-IQ" dirty="0" smtClean="0"/>
              <a:t>ي </a:t>
            </a:r>
            <a:r>
              <a:rPr lang="ar-SA" dirty="0" smtClean="0"/>
              <a:t>تح</a:t>
            </a:r>
            <a:r>
              <a:rPr lang="ar-IQ" dirty="0" err="1" smtClean="0"/>
              <a:t>قق</a:t>
            </a:r>
            <a:r>
              <a:rPr lang="ar-SA" dirty="0" smtClean="0"/>
              <a:t> </a:t>
            </a:r>
            <a:r>
              <a:rPr lang="ar-SA" dirty="0"/>
              <a:t>أكبر عائد ممكن من الأرباح . وهذه الممارسات تبدأ من </a:t>
            </a:r>
            <a:r>
              <a:rPr lang="ar-SA" dirty="0" smtClean="0"/>
              <a:t>تحدٌ</a:t>
            </a:r>
            <a:r>
              <a:rPr lang="ar-IQ" dirty="0" smtClean="0"/>
              <a:t>ي</a:t>
            </a:r>
            <a:r>
              <a:rPr lang="ar-SA" dirty="0" smtClean="0"/>
              <a:t>د الو</a:t>
            </a:r>
            <a:r>
              <a:rPr lang="ar-IQ" dirty="0" smtClean="0"/>
              <a:t>ق</a:t>
            </a:r>
            <a:r>
              <a:rPr lang="ar-SA" dirty="0" smtClean="0"/>
              <a:t>ت </a:t>
            </a:r>
            <a:r>
              <a:rPr lang="ar-SA" dirty="0"/>
              <a:t>الملائم  </a:t>
            </a:r>
            <a:r>
              <a:rPr lang="ar-SA" dirty="0" err="1" smtClean="0"/>
              <a:t>لل</a:t>
            </a:r>
            <a:r>
              <a:rPr lang="ar-IQ" dirty="0" smtClean="0"/>
              <a:t>ق</a:t>
            </a:r>
            <a:r>
              <a:rPr lang="ar-SA" dirty="0" smtClean="0"/>
              <a:t>طاف </a:t>
            </a:r>
            <a:r>
              <a:rPr lang="ar-SA" dirty="0"/>
              <a:t>أو الحصاد </a:t>
            </a:r>
            <a:r>
              <a:rPr lang="ar-SA" dirty="0" smtClean="0"/>
              <a:t>وتنتهً</a:t>
            </a:r>
            <a:r>
              <a:rPr lang="ar-IQ" dirty="0" smtClean="0"/>
              <a:t>ي</a:t>
            </a:r>
            <a:r>
              <a:rPr lang="ar-SA" dirty="0" smtClean="0"/>
              <a:t> بن</a:t>
            </a:r>
            <a:r>
              <a:rPr lang="ar-IQ" dirty="0" smtClean="0"/>
              <a:t>ق</a:t>
            </a:r>
            <a:r>
              <a:rPr lang="ar-SA" dirty="0" smtClean="0"/>
              <a:t>ل </a:t>
            </a:r>
            <a:r>
              <a:rPr lang="ar-SA" dirty="0"/>
              <a:t>المنتجات إلى الأماكن المستهدفة سواء كانت أسواق الجملة أو مراكز الفرز </a:t>
            </a:r>
            <a:r>
              <a:rPr lang="ar-SA" dirty="0" err="1" smtClean="0"/>
              <a:t>والتوضٌ</a:t>
            </a:r>
            <a:r>
              <a:rPr lang="ar-IQ" dirty="0" smtClean="0"/>
              <a:t>ي</a:t>
            </a:r>
            <a:r>
              <a:rPr lang="ar-SA" dirty="0" smtClean="0"/>
              <a:t>ب </a:t>
            </a:r>
            <a:r>
              <a:rPr lang="ar-SA" dirty="0"/>
              <a:t>أو المصانع ومراكز التحوٌل .كما تتضمن </a:t>
            </a:r>
            <a:r>
              <a:rPr lang="ar-SA" dirty="0" smtClean="0"/>
              <a:t>العم</a:t>
            </a:r>
            <a:r>
              <a:rPr lang="ar-IQ" dirty="0" smtClean="0"/>
              <a:t>ليا</a:t>
            </a:r>
            <a:r>
              <a:rPr lang="ar-SA" dirty="0" smtClean="0"/>
              <a:t>ت الفنٌ</a:t>
            </a:r>
            <a:r>
              <a:rPr lang="ar-IQ" dirty="0" smtClean="0"/>
              <a:t>ي</a:t>
            </a:r>
            <a:r>
              <a:rPr lang="ar-SA" dirty="0" smtClean="0"/>
              <a:t>ة غٌ</a:t>
            </a:r>
            <a:r>
              <a:rPr lang="ar-IQ" dirty="0" smtClean="0"/>
              <a:t>ي</a:t>
            </a:r>
            <a:r>
              <a:rPr lang="ar-SA" dirty="0" smtClean="0"/>
              <a:t>ر </a:t>
            </a:r>
            <a:r>
              <a:rPr lang="ar-SA" dirty="0"/>
              <a:t>الزراعٌة </a:t>
            </a:r>
            <a:r>
              <a:rPr lang="ar-SA" dirty="0" smtClean="0"/>
              <a:t>التً</a:t>
            </a:r>
            <a:r>
              <a:rPr lang="ar-IQ" dirty="0" smtClean="0"/>
              <a:t>ي</a:t>
            </a:r>
            <a:r>
              <a:rPr lang="ar-SA" dirty="0" smtClean="0"/>
              <a:t> </a:t>
            </a:r>
            <a:r>
              <a:rPr lang="ar-IQ" dirty="0" err="1" smtClean="0"/>
              <a:t>يق</a:t>
            </a:r>
            <a:r>
              <a:rPr lang="ar-SA" dirty="0" err="1" smtClean="0"/>
              <a:t>وم</a:t>
            </a:r>
            <a:r>
              <a:rPr lang="ar-SA" dirty="0" smtClean="0"/>
              <a:t> </a:t>
            </a:r>
            <a:r>
              <a:rPr lang="ar-SA" dirty="0"/>
              <a:t>بها مركز الفرز والتعبئة </a:t>
            </a:r>
            <a:r>
              <a:rPr lang="ar-SA" dirty="0" smtClean="0"/>
              <a:t>وعمل</a:t>
            </a:r>
            <a:r>
              <a:rPr lang="ar-IQ" dirty="0" smtClean="0"/>
              <a:t>ليا</a:t>
            </a:r>
            <a:r>
              <a:rPr lang="ar-SA" dirty="0" smtClean="0"/>
              <a:t>ت الخزٌن </a:t>
            </a:r>
            <a:r>
              <a:rPr lang="ar-SA" dirty="0"/>
              <a:t>المبرد </a:t>
            </a:r>
            <a:r>
              <a:rPr lang="ar-SA" dirty="0" smtClean="0"/>
              <a:t>والن</a:t>
            </a:r>
            <a:r>
              <a:rPr lang="ar-IQ" dirty="0" smtClean="0"/>
              <a:t>ق</a:t>
            </a:r>
            <a:r>
              <a:rPr lang="ar-SA" dirty="0" smtClean="0"/>
              <a:t>ل </a:t>
            </a:r>
            <a:r>
              <a:rPr lang="ar-SA" dirty="0"/>
              <a:t>وأسواق الجملة حتى تصل  السلعة </a:t>
            </a:r>
            <a:r>
              <a:rPr lang="ar-SA" dirty="0" smtClean="0"/>
              <a:t>للمستهل</a:t>
            </a:r>
            <a:r>
              <a:rPr lang="ar-IQ" dirty="0" smtClean="0"/>
              <a:t>ك</a:t>
            </a:r>
            <a:r>
              <a:rPr lang="ar-SA" dirty="0" smtClean="0"/>
              <a:t> </a:t>
            </a:r>
            <a:r>
              <a:rPr lang="ar-SA" dirty="0" err="1" smtClean="0"/>
              <a:t>النهائً</a:t>
            </a:r>
            <a:r>
              <a:rPr lang="ar-IQ" dirty="0" smtClean="0"/>
              <a:t>ي</a:t>
            </a:r>
            <a:r>
              <a:rPr lang="ar-SA" dirty="0" smtClean="0"/>
              <a:t> </a:t>
            </a:r>
            <a:r>
              <a:rPr lang="ar-SA" dirty="0"/>
              <a:t>بالشكل والوزن والطعم </a:t>
            </a:r>
            <a:r>
              <a:rPr lang="ar-SA" dirty="0" smtClean="0"/>
              <a:t>والو</a:t>
            </a:r>
            <a:r>
              <a:rPr lang="ar-IQ" dirty="0" smtClean="0"/>
              <a:t>ق</a:t>
            </a:r>
            <a:r>
              <a:rPr lang="ar-SA" dirty="0" smtClean="0"/>
              <a:t>ت </a:t>
            </a:r>
            <a:r>
              <a:rPr lang="ar-SA" dirty="0"/>
              <a:t>المناسب لرغبته </a:t>
            </a:r>
            <a:r>
              <a:rPr lang="ar-SA" dirty="0" smtClean="0"/>
              <a:t>و</a:t>
            </a:r>
            <a:r>
              <a:rPr lang="ar-IQ" dirty="0" smtClean="0"/>
              <a:t>سي</a:t>
            </a:r>
            <a:r>
              <a:rPr lang="ar-SA" dirty="0" smtClean="0"/>
              <a:t>وله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4521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مجلد جديد\بعد ستة اشهر من الخزن صور رسالة الماجستير  11\DSC04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7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1 </a:t>
            </a:r>
            <a:r>
              <a:rPr lang="ar-IQ" b="1" dirty="0" smtClean="0">
                <a:solidFill>
                  <a:srgbClr val="FF0000"/>
                </a:solidFill>
              </a:rPr>
              <a:t>- </a:t>
            </a:r>
            <a:r>
              <a:rPr lang="ar-SA" b="1" dirty="0" smtClean="0">
                <a:solidFill>
                  <a:srgbClr val="FF0000"/>
                </a:solidFill>
              </a:rPr>
              <a:t>تحديد </a:t>
            </a:r>
            <a:r>
              <a:rPr lang="ar-SA" b="1" dirty="0">
                <a:solidFill>
                  <a:srgbClr val="FF0000"/>
                </a:solidFill>
              </a:rPr>
              <a:t>موعد الحصاد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4896544"/>
          </a:xfrm>
        </p:spPr>
        <p:txBody>
          <a:bodyPr>
            <a:noAutofit/>
          </a:bodyPr>
          <a:lstStyle/>
          <a:p>
            <a:r>
              <a:rPr lang="ar-SA" sz="2800" b="1" dirty="0" smtClean="0"/>
              <a:t>عادة </a:t>
            </a:r>
            <a:r>
              <a:rPr lang="ar-SA" sz="2800" b="1" dirty="0"/>
              <a:t>ما </a:t>
            </a:r>
            <a:r>
              <a:rPr lang="ar-SA" sz="2800" b="1" dirty="0" smtClean="0"/>
              <a:t>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كون غٌ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ر </a:t>
            </a:r>
            <a:r>
              <a:rPr lang="ar-SA" sz="2800" b="1" dirty="0"/>
              <a:t>محدد , </a:t>
            </a:r>
            <a:r>
              <a:rPr lang="ar-SA" sz="2800" b="1" dirty="0" smtClean="0"/>
              <a:t>فً</a:t>
            </a:r>
            <a:r>
              <a:rPr lang="ar-IQ" sz="2800" b="1" dirty="0" smtClean="0"/>
              <a:t>ي</a:t>
            </a:r>
            <a:r>
              <a:rPr lang="ar-SA" sz="2800" b="1" dirty="0" smtClean="0"/>
              <a:t> بداٌ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ة </a:t>
            </a:r>
            <a:r>
              <a:rPr lang="ar-SA" sz="2800" b="1" dirty="0"/>
              <a:t>الموسم أو </a:t>
            </a:r>
            <a:r>
              <a:rPr lang="ar-SA" sz="2800" b="1" dirty="0" smtClean="0"/>
              <a:t>فً</a:t>
            </a:r>
            <a:r>
              <a:rPr lang="ar-IQ" sz="2800" b="1" dirty="0" smtClean="0"/>
              <a:t>ي</a:t>
            </a:r>
            <a:r>
              <a:rPr lang="ar-SA" sz="2800" b="1" dirty="0" smtClean="0"/>
              <a:t> </a:t>
            </a:r>
            <a:r>
              <a:rPr lang="ar-SA" sz="2800" b="1" dirty="0"/>
              <a:t>نهاٌته إذ أنه </a:t>
            </a:r>
            <a:r>
              <a:rPr lang="ar-SA" sz="2800" b="1" dirty="0" smtClean="0"/>
              <a:t>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خضع </a:t>
            </a:r>
            <a:r>
              <a:rPr lang="ar-SA" sz="2800" b="1" dirty="0"/>
              <a:t>لعوامل كثٌرة منها </a:t>
            </a:r>
            <a:r>
              <a:rPr lang="ar-SA" sz="2800" b="1" dirty="0" smtClean="0"/>
              <a:t>:</a:t>
            </a:r>
            <a:endParaRPr lang="ar-IQ" sz="2800" b="1" dirty="0" smtClean="0"/>
          </a:p>
          <a:p>
            <a:r>
              <a:rPr lang="ar-SA" sz="2800" b="1" dirty="0" smtClean="0"/>
              <a:t>     علامات </a:t>
            </a:r>
            <a:r>
              <a:rPr lang="ar-SA" sz="2800" b="1" dirty="0"/>
              <a:t>النمو الواضحة والمحددة وأذواق ورغبات </a:t>
            </a:r>
            <a:r>
              <a:rPr lang="ar-SA" sz="2800" b="1" dirty="0" smtClean="0"/>
              <a:t>المستهلكٌ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ن </a:t>
            </a:r>
            <a:r>
              <a:rPr lang="ar-SA" sz="2800" b="1" dirty="0"/>
              <a:t>من </a:t>
            </a:r>
            <a:r>
              <a:rPr lang="ar-SA" sz="2800" b="1" dirty="0" smtClean="0"/>
              <a:t>حٌ</a:t>
            </a:r>
            <a:r>
              <a:rPr lang="ar-IQ" sz="2800" b="1" dirty="0"/>
              <a:t>ي</a:t>
            </a:r>
            <a:r>
              <a:rPr lang="ar-SA" sz="2800" b="1" dirty="0" smtClean="0"/>
              <a:t>ث </a:t>
            </a:r>
            <a:r>
              <a:rPr lang="ar-SA" sz="2800" b="1" dirty="0"/>
              <a:t>الحجم </a:t>
            </a:r>
            <a:r>
              <a:rPr lang="ar-SA" sz="2800" b="1" dirty="0" smtClean="0"/>
              <a:t>واللون, </a:t>
            </a:r>
            <a:r>
              <a:rPr lang="ar-SA" sz="2800" b="1" dirty="0"/>
              <a:t>ودرجة النضج , </a:t>
            </a:r>
            <a:r>
              <a:rPr lang="ar-SA" sz="2800" b="1" dirty="0" smtClean="0"/>
              <a:t>طبٌ</a:t>
            </a:r>
            <a:r>
              <a:rPr lang="ar-IQ" sz="2800" b="1" dirty="0" smtClean="0"/>
              <a:t>ي</a:t>
            </a:r>
            <a:r>
              <a:rPr lang="ar-SA" sz="2800" b="1" dirty="0" err="1" smtClean="0"/>
              <a:t>عة</a:t>
            </a:r>
            <a:r>
              <a:rPr lang="ar-SA" sz="2800" b="1" dirty="0" smtClean="0"/>
              <a:t> </a:t>
            </a:r>
            <a:r>
              <a:rPr lang="ar-SA" sz="2800" b="1" dirty="0"/>
              <a:t>الحصاد </a:t>
            </a:r>
            <a:r>
              <a:rPr lang="ar-SA" sz="2800" b="1" dirty="0" smtClean="0"/>
              <a:t>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دوٌ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ا </a:t>
            </a:r>
            <a:r>
              <a:rPr lang="ar-SA" sz="2800" b="1" dirty="0"/>
              <a:t>أم </a:t>
            </a:r>
            <a:r>
              <a:rPr lang="ar-IQ" sz="2800" b="1" dirty="0" smtClean="0"/>
              <a:t>اليا</a:t>
            </a:r>
            <a:r>
              <a:rPr lang="ar-SA" sz="2800" b="1" dirty="0" smtClean="0"/>
              <a:t>, وطبٌ</a:t>
            </a:r>
            <a:r>
              <a:rPr lang="ar-IQ" sz="2800" b="1" dirty="0" smtClean="0"/>
              <a:t>ي</a:t>
            </a:r>
            <a:r>
              <a:rPr lang="ar-SA" sz="2800" b="1" dirty="0" err="1" smtClean="0"/>
              <a:t>عة</a:t>
            </a:r>
            <a:r>
              <a:rPr lang="ar-SA" sz="2800" b="1" dirty="0" smtClean="0"/>
              <a:t> </a:t>
            </a:r>
            <a:r>
              <a:rPr lang="ar-SA" sz="2800" b="1" dirty="0"/>
              <a:t>ونوع المحصول وذروة </a:t>
            </a:r>
            <a:r>
              <a:rPr lang="ar-IQ" sz="2800" b="1" dirty="0" smtClean="0"/>
              <a:t> </a:t>
            </a:r>
            <a:r>
              <a:rPr lang="ar-SA" sz="2800" b="1" dirty="0" smtClean="0"/>
              <a:t>تنفسه    </a:t>
            </a:r>
            <a:r>
              <a:rPr lang="ar-SA" sz="2800" b="1" dirty="0"/>
              <a:t>. </a:t>
            </a:r>
            <a:endParaRPr lang="ar-IQ" sz="2800" b="1" dirty="0" smtClean="0"/>
          </a:p>
          <a:p>
            <a:r>
              <a:rPr lang="ar-SA" sz="2800" b="1" dirty="0" smtClean="0"/>
              <a:t>السوق </a:t>
            </a:r>
            <a:r>
              <a:rPr lang="ar-SA" sz="2800" b="1" dirty="0"/>
              <a:t>: السعر </a:t>
            </a:r>
            <a:r>
              <a:rPr lang="ar-SA" sz="2800" b="1" dirty="0" smtClean="0"/>
              <a:t>فً</a:t>
            </a:r>
            <a:r>
              <a:rPr lang="ar-IQ" sz="2800" b="1" dirty="0" smtClean="0"/>
              <a:t>ي</a:t>
            </a:r>
            <a:r>
              <a:rPr lang="ar-SA" sz="2800" b="1" dirty="0" smtClean="0"/>
              <a:t> </a:t>
            </a:r>
            <a:r>
              <a:rPr lang="ar-SA" sz="2800" b="1" dirty="0"/>
              <a:t>السوق ومدة فترة التداول , </a:t>
            </a:r>
            <a:r>
              <a:rPr lang="ar-SA" sz="2800" b="1" dirty="0" smtClean="0"/>
              <a:t>آلٌ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ة </a:t>
            </a:r>
            <a:r>
              <a:rPr lang="ar-SA" sz="2800" b="1" dirty="0" err="1" smtClean="0"/>
              <a:t>التسوٌ</a:t>
            </a:r>
            <a:r>
              <a:rPr lang="ar-IQ" sz="2800" b="1" dirty="0" err="1" smtClean="0"/>
              <a:t>يق</a:t>
            </a:r>
            <a:r>
              <a:rPr lang="ar-SA" sz="2800" b="1" dirty="0" smtClean="0"/>
              <a:t> </a:t>
            </a:r>
            <a:r>
              <a:rPr lang="ar-SA" sz="2800" b="1" dirty="0"/>
              <a:t>والمسافة حتى السوق </a:t>
            </a:r>
            <a:r>
              <a:rPr lang="ar-SA" sz="2800" b="1" dirty="0" smtClean="0"/>
              <a:t>المستهدف </a:t>
            </a:r>
            <a:r>
              <a:rPr lang="ar-SA" sz="2800" b="1" dirty="0"/>
              <a:t>, أنواع العبوات , </a:t>
            </a:r>
            <a:r>
              <a:rPr lang="ar-SA" sz="2800" b="1" dirty="0" smtClean="0"/>
              <a:t>وكٌ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فٌ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ة الن</a:t>
            </a:r>
            <a:r>
              <a:rPr lang="ar-IQ" sz="2800" b="1" dirty="0" smtClean="0"/>
              <a:t>ق</a:t>
            </a:r>
            <a:r>
              <a:rPr lang="ar-SA" sz="2800" b="1" dirty="0" smtClean="0"/>
              <a:t>ل </a:t>
            </a:r>
            <a:r>
              <a:rPr lang="ar-SA" sz="2800" b="1" dirty="0"/>
              <a:t>, ومدى توفر </a:t>
            </a:r>
            <a:r>
              <a:rPr lang="ar-SA" sz="2800" b="1" dirty="0" err="1" smtClean="0"/>
              <a:t>وسا</a:t>
            </a:r>
            <a:r>
              <a:rPr lang="ar-IQ" sz="2800" b="1" dirty="0" smtClean="0"/>
              <a:t>ا</a:t>
            </a:r>
            <a:r>
              <a:rPr lang="ar-SA" sz="2800" b="1" dirty="0" err="1" smtClean="0"/>
              <a:t>ئط</a:t>
            </a:r>
            <a:r>
              <a:rPr lang="ar-IQ" sz="2800" b="1" dirty="0" smtClean="0"/>
              <a:t>ه</a:t>
            </a:r>
            <a:r>
              <a:rPr lang="ar-SA" sz="2800" b="1" dirty="0" smtClean="0"/>
              <a:t> </a:t>
            </a:r>
            <a:r>
              <a:rPr lang="ar-SA" sz="2800" b="1" dirty="0"/>
              <a:t>.     ومن </a:t>
            </a:r>
            <a:r>
              <a:rPr lang="ar-SA" sz="2800" b="1" dirty="0" smtClean="0"/>
              <a:t>حٌ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ث </a:t>
            </a:r>
            <a:r>
              <a:rPr lang="ar-SA" sz="2800" b="1" dirty="0"/>
              <a:t>المبدأ </a:t>
            </a:r>
            <a:r>
              <a:rPr lang="ar-SA" sz="2800" b="1" dirty="0" smtClean="0"/>
              <a:t>ٌ</a:t>
            </a:r>
            <a:r>
              <a:rPr lang="ar-IQ" sz="2800" b="1" dirty="0" err="1" smtClean="0"/>
              <a:t>يو</a:t>
            </a:r>
            <a:r>
              <a:rPr lang="ar-SA" sz="2800" b="1" dirty="0" err="1" smtClean="0"/>
              <a:t>صى</a:t>
            </a:r>
            <a:r>
              <a:rPr lang="ar-SA" sz="2800" b="1" dirty="0" smtClean="0"/>
              <a:t> </a:t>
            </a:r>
            <a:r>
              <a:rPr lang="ar-SA" sz="2800" b="1" dirty="0"/>
              <a:t>عادة بالحصاد </a:t>
            </a:r>
            <a:r>
              <a:rPr lang="ar-SA" sz="2800" b="1" dirty="0" smtClean="0"/>
              <a:t>فً</a:t>
            </a:r>
            <a:r>
              <a:rPr lang="ar-IQ" sz="2800" b="1" dirty="0" smtClean="0"/>
              <a:t>ي</a:t>
            </a:r>
            <a:r>
              <a:rPr lang="ar-SA" sz="2800" b="1" dirty="0" smtClean="0"/>
              <a:t> </a:t>
            </a:r>
            <a:r>
              <a:rPr lang="ar-SA" sz="2800" b="1" dirty="0"/>
              <a:t>الساعات المبكرة من النهار </a:t>
            </a:r>
            <a:r>
              <a:rPr lang="ar-SA" sz="2800" b="1" dirty="0" smtClean="0"/>
              <a:t>للت</a:t>
            </a:r>
            <a:r>
              <a:rPr lang="ar-IQ" sz="2800" b="1" dirty="0" smtClean="0"/>
              <a:t>ق</a:t>
            </a:r>
            <a:r>
              <a:rPr lang="ar-SA" sz="2800" b="1" dirty="0" smtClean="0"/>
              <a:t>لٌ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ل </a:t>
            </a:r>
            <a:r>
              <a:rPr lang="ar-SA" sz="2800" b="1" dirty="0"/>
              <a:t>ما أمكن من حرارة </a:t>
            </a:r>
            <a:r>
              <a:rPr lang="ar-SA" sz="2800" b="1" dirty="0" smtClean="0"/>
              <a:t>الح</a:t>
            </a:r>
            <a:r>
              <a:rPr lang="ar-IQ" sz="2800" b="1" dirty="0" smtClean="0"/>
              <a:t>ق</a:t>
            </a:r>
            <a:r>
              <a:rPr lang="ar-SA" sz="2800" b="1" dirty="0" smtClean="0"/>
              <a:t>ل </a:t>
            </a:r>
            <a:r>
              <a:rPr lang="ar-SA" sz="2800" b="1" dirty="0"/>
              <a:t>والتوفٌر من </a:t>
            </a:r>
            <a:r>
              <a:rPr lang="ar-SA" sz="2800" b="1" dirty="0" smtClean="0"/>
              <a:t>تكالٌ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ف </a:t>
            </a:r>
            <a:r>
              <a:rPr lang="ar-SA" sz="2800" b="1" dirty="0"/>
              <a:t>وحدات </a:t>
            </a:r>
            <a:r>
              <a:rPr lang="ar-SA" sz="2800" b="1" dirty="0" smtClean="0"/>
              <a:t>التبرٌ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د </a:t>
            </a:r>
            <a:r>
              <a:rPr lang="ar-SA" sz="2800" b="1" dirty="0"/>
              <a:t>, كما </a:t>
            </a:r>
            <a:r>
              <a:rPr lang="ar-SA" sz="2800" b="1" dirty="0" smtClean="0"/>
              <a:t>ٌ</a:t>
            </a:r>
            <a:r>
              <a:rPr lang="ar-IQ" sz="2800" b="1" dirty="0" smtClean="0"/>
              <a:t>ين</a:t>
            </a:r>
            <a:r>
              <a:rPr lang="ar-SA" sz="2800" b="1" dirty="0" smtClean="0"/>
              <a:t>بغً</a:t>
            </a:r>
            <a:r>
              <a:rPr lang="ar-IQ" sz="2800" b="1" dirty="0" smtClean="0"/>
              <a:t>ي</a:t>
            </a:r>
            <a:r>
              <a:rPr lang="ar-SA" sz="2800" b="1" dirty="0" smtClean="0"/>
              <a:t> </a:t>
            </a:r>
            <a:r>
              <a:rPr lang="ar-SA" sz="2800" b="1" dirty="0"/>
              <a:t>الحفاظ على الحاصلات </a:t>
            </a:r>
            <a:r>
              <a:rPr lang="ar-SA" sz="2800" b="1" dirty="0" smtClean="0"/>
              <a:t>فً</a:t>
            </a:r>
            <a:r>
              <a:rPr lang="ar-IQ" sz="2800" b="1" dirty="0" smtClean="0"/>
              <a:t>ي</a:t>
            </a:r>
            <a:r>
              <a:rPr lang="ar-SA" sz="2800" b="1" dirty="0" smtClean="0"/>
              <a:t> </a:t>
            </a:r>
            <a:r>
              <a:rPr lang="ar-SA" sz="2800" b="1" dirty="0"/>
              <a:t>الظل أو تحت مظلة </a:t>
            </a:r>
            <a:r>
              <a:rPr lang="ar-SA" sz="2800" b="1" dirty="0" smtClean="0"/>
              <a:t>رٌ</a:t>
            </a:r>
            <a:r>
              <a:rPr lang="ar-IQ" sz="2800" b="1" dirty="0" smtClean="0"/>
              <a:t>ي</a:t>
            </a:r>
            <a:r>
              <a:rPr lang="ar-SA" sz="2800" b="1" dirty="0" smtClean="0"/>
              <a:t>ثما </a:t>
            </a:r>
            <a:r>
              <a:rPr lang="ar-SA" sz="2800" b="1" dirty="0"/>
              <a:t>ٌتم </a:t>
            </a:r>
            <a:r>
              <a:rPr lang="ar-SA" sz="2800" b="1" dirty="0" smtClean="0"/>
              <a:t>ن</a:t>
            </a:r>
            <a:r>
              <a:rPr lang="ar-IQ" sz="2800" b="1" dirty="0" smtClean="0"/>
              <a:t>ق</a:t>
            </a:r>
            <a:r>
              <a:rPr lang="ar-SA" sz="2800" b="1" dirty="0" smtClean="0"/>
              <a:t>لها </a:t>
            </a:r>
            <a:r>
              <a:rPr lang="ar-SA" sz="2800" b="1" dirty="0"/>
              <a:t>. كما ٌوصى </a:t>
            </a:r>
            <a:r>
              <a:rPr lang="ar-SA" sz="2800" b="1" dirty="0" smtClean="0"/>
              <a:t>بن</a:t>
            </a:r>
            <a:r>
              <a:rPr lang="ar-IQ" sz="2800" b="1" dirty="0" smtClean="0"/>
              <a:t>ق</a:t>
            </a:r>
            <a:r>
              <a:rPr lang="ar-SA" sz="2800" b="1" dirty="0" smtClean="0"/>
              <a:t>ل </a:t>
            </a:r>
            <a:r>
              <a:rPr lang="ar-SA" sz="2800" b="1" dirty="0"/>
              <a:t>المنتوج </a:t>
            </a:r>
            <a:r>
              <a:rPr lang="ar-SA" sz="2800" b="1" dirty="0" smtClean="0"/>
              <a:t>ب</a:t>
            </a:r>
            <a:r>
              <a:rPr lang="ar-IQ" sz="2800" b="1" dirty="0" smtClean="0"/>
              <a:t>أ</a:t>
            </a:r>
            <a:r>
              <a:rPr lang="ar-SA" sz="2800" b="1" dirty="0" smtClean="0"/>
              <a:t>سرع و</a:t>
            </a:r>
            <a:r>
              <a:rPr lang="ar-IQ" sz="2800" b="1" dirty="0" smtClean="0"/>
              <a:t>ق</a:t>
            </a:r>
            <a:r>
              <a:rPr lang="ar-SA" sz="2800" b="1" dirty="0" smtClean="0"/>
              <a:t>ت </a:t>
            </a:r>
            <a:r>
              <a:rPr lang="ar-SA" sz="2800" b="1" dirty="0"/>
              <a:t>ممكن. </a:t>
            </a:r>
          </a:p>
        </p:txBody>
      </p:sp>
    </p:spTree>
    <p:extLst>
      <p:ext uri="{BB962C8B-B14F-4D97-AF65-F5344CB8AC3E}">
        <p14:creationId xmlns:p14="http://schemas.microsoft.com/office/powerpoint/2010/main" val="344187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مجلد جديد\بعد ستة اشهر من الخزن صور رسالة الماجستير  11\DSC041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6" t="11937" r="15650" b="756"/>
          <a:stretch/>
        </p:blipFill>
        <p:spPr bwMode="auto">
          <a:xfrm>
            <a:off x="1547664" y="332656"/>
            <a:ext cx="5616624" cy="554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التبريد المبدئي السريع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2400" b="1" dirty="0" smtClean="0"/>
              <a:t>إن ال</a:t>
            </a:r>
            <a:r>
              <a:rPr lang="ar-IQ" sz="2400" b="1" dirty="0" err="1" smtClean="0"/>
              <a:t>قا</a:t>
            </a:r>
            <a:r>
              <a:rPr lang="ar-SA" sz="2400" b="1" dirty="0" smtClean="0"/>
              <a:t>عدة الذهبٌ</a:t>
            </a:r>
            <a:r>
              <a:rPr lang="ar-IQ" sz="2400" b="1" dirty="0" smtClean="0"/>
              <a:t>ي</a:t>
            </a:r>
            <a:r>
              <a:rPr lang="ar-SA" sz="2400" b="1" dirty="0" smtClean="0"/>
              <a:t>ة فً</a:t>
            </a:r>
            <a:r>
              <a:rPr lang="ar-IQ" sz="2400" b="1" dirty="0" smtClean="0"/>
              <a:t>ي</a:t>
            </a:r>
            <a:r>
              <a:rPr lang="ar-SA" sz="2400" b="1" dirty="0" smtClean="0"/>
              <a:t> </a:t>
            </a:r>
            <a:r>
              <a:rPr lang="ar-SA" sz="2400" b="1" dirty="0"/>
              <a:t>معاملات ما بعد الحصاد هً : </a:t>
            </a:r>
            <a:r>
              <a:rPr lang="ar-IQ" sz="2400" b="1" dirty="0" smtClean="0"/>
              <a:t>(</a:t>
            </a:r>
            <a:r>
              <a:rPr lang="ar-SA" sz="2400" b="1" dirty="0" smtClean="0"/>
              <a:t> </a:t>
            </a:r>
            <a:r>
              <a:rPr lang="ar-SA" sz="2400" b="1" dirty="0"/>
              <a:t>برد السلعة بسرعة وحافظ علٌها مبردة </a:t>
            </a:r>
            <a:r>
              <a:rPr lang="ar-IQ" sz="2400" b="1" dirty="0" smtClean="0"/>
              <a:t>)</a:t>
            </a:r>
            <a:r>
              <a:rPr lang="ar-SA" sz="2400" b="1" dirty="0" smtClean="0"/>
              <a:t> </a:t>
            </a:r>
            <a:r>
              <a:rPr lang="ar-SA" sz="2400" b="1" dirty="0"/>
              <a:t>إذ أن </a:t>
            </a:r>
            <a:r>
              <a:rPr lang="ar-SA" sz="2400" b="1" dirty="0" err="1"/>
              <a:t>التبرٌد</a:t>
            </a:r>
            <a:r>
              <a:rPr lang="ar-SA" sz="2400" b="1" dirty="0"/>
              <a:t> هو أهم </a:t>
            </a:r>
            <a:r>
              <a:rPr lang="ar-SA" sz="2400" b="1" dirty="0" smtClean="0"/>
              <a:t>ت</a:t>
            </a:r>
            <a:r>
              <a:rPr lang="ar-IQ" sz="2400" b="1" dirty="0" smtClean="0"/>
              <a:t>قني</a:t>
            </a:r>
            <a:r>
              <a:rPr lang="ar-SA" sz="2400" b="1" dirty="0" smtClean="0"/>
              <a:t>ة </a:t>
            </a:r>
            <a:r>
              <a:rPr lang="ar-SA" sz="2400" b="1" dirty="0"/>
              <a:t>تحافظ على جودة الحاصلات </a:t>
            </a:r>
            <a:r>
              <a:rPr lang="ar-SA" sz="2400" b="1" dirty="0" smtClean="0"/>
              <a:t>البستانية  </a:t>
            </a:r>
            <a:r>
              <a:rPr lang="ar-SA" sz="2400" b="1" dirty="0"/>
              <a:t>وان درجات الحرارة </a:t>
            </a:r>
            <a:r>
              <a:rPr lang="ar-SA" sz="2400" b="1" dirty="0" smtClean="0"/>
              <a:t>العال</a:t>
            </a:r>
            <a:r>
              <a:rPr lang="ar-IQ" sz="2400" b="1" dirty="0" smtClean="0"/>
              <a:t>لي</a:t>
            </a:r>
            <a:r>
              <a:rPr lang="ar-SA" sz="2400" b="1" dirty="0" smtClean="0"/>
              <a:t>ة </a:t>
            </a:r>
            <a:r>
              <a:rPr lang="ar-IQ" sz="2400" b="1" dirty="0" smtClean="0"/>
              <a:t> هي</a:t>
            </a:r>
            <a:r>
              <a:rPr lang="ar-SA" sz="2400" b="1" dirty="0" smtClean="0"/>
              <a:t>  </a:t>
            </a:r>
            <a:r>
              <a:rPr lang="ar-SA" sz="2400" b="1" dirty="0"/>
              <a:t>السبب </a:t>
            </a:r>
            <a:r>
              <a:rPr lang="ar-SA" sz="2400" b="1" dirty="0" err="1" smtClean="0"/>
              <a:t>الرئ</a:t>
            </a:r>
            <a:r>
              <a:rPr lang="ar-IQ" sz="2400" b="1" dirty="0" smtClean="0"/>
              <a:t>ي</a:t>
            </a:r>
            <a:r>
              <a:rPr lang="ar-SA" sz="2400" b="1" dirty="0" smtClean="0"/>
              <a:t>ٌس</a:t>
            </a:r>
            <a:r>
              <a:rPr lang="ar-IQ" sz="2400" b="1" dirty="0" smtClean="0"/>
              <a:t>ي</a:t>
            </a:r>
            <a:r>
              <a:rPr lang="ar-SA" sz="2400" b="1" dirty="0" smtClean="0"/>
              <a:t> فً</a:t>
            </a:r>
            <a:r>
              <a:rPr lang="ar-IQ" sz="2400" b="1" dirty="0" smtClean="0"/>
              <a:t>ي</a:t>
            </a:r>
            <a:r>
              <a:rPr lang="ar-SA" sz="2400" b="1" dirty="0" smtClean="0"/>
              <a:t>  </a:t>
            </a:r>
            <a:r>
              <a:rPr lang="ar-SA" sz="2400" b="1" dirty="0"/>
              <a:t>تدهور هذه الحاصلات وزٌادة </a:t>
            </a:r>
            <a:r>
              <a:rPr lang="ar-SA" sz="2400" b="1" dirty="0" err="1"/>
              <a:t>الفالد</a:t>
            </a:r>
            <a:r>
              <a:rPr lang="ar-SA" sz="2400" b="1" dirty="0"/>
              <a:t> منها . وأهم مٌزات </a:t>
            </a:r>
            <a:r>
              <a:rPr lang="ar-SA" sz="2400" b="1" dirty="0" err="1"/>
              <a:t>التبرٌد</a:t>
            </a:r>
            <a:r>
              <a:rPr lang="ar-SA" sz="2400" b="1" dirty="0"/>
              <a:t> السرٌع والتخلص من حرارة الحمل هً : -     </a:t>
            </a:r>
            <a:r>
              <a:rPr lang="ar-IQ" sz="2400" b="1" dirty="0" smtClean="0"/>
              <a:t>1- </a:t>
            </a:r>
            <a:r>
              <a:rPr lang="ar-SA" sz="2400" b="1" dirty="0" smtClean="0"/>
              <a:t>ت</a:t>
            </a:r>
            <a:r>
              <a:rPr lang="ar-IQ" sz="2400" b="1" dirty="0" smtClean="0"/>
              <a:t>ق</a:t>
            </a:r>
            <a:r>
              <a:rPr lang="ar-SA" sz="2400" b="1" dirty="0" err="1" smtClean="0"/>
              <a:t>لٌل</a:t>
            </a:r>
            <a:r>
              <a:rPr lang="ar-SA" sz="2400" b="1" dirty="0" smtClean="0"/>
              <a:t> </a:t>
            </a:r>
            <a:r>
              <a:rPr lang="ar-SA" sz="2400" b="1" dirty="0"/>
              <a:t>تنفس الثمار وبالتالً </a:t>
            </a:r>
            <a:r>
              <a:rPr lang="ar-SA" sz="2400" b="1" dirty="0" smtClean="0"/>
              <a:t>ت</a:t>
            </a:r>
            <a:r>
              <a:rPr lang="ar-IQ" sz="2400" b="1" dirty="0" smtClean="0"/>
              <a:t>ق</a:t>
            </a:r>
            <a:r>
              <a:rPr lang="ar-SA" sz="2400" b="1" dirty="0" err="1" smtClean="0"/>
              <a:t>لٌل</a:t>
            </a:r>
            <a:r>
              <a:rPr lang="ar-SA" sz="2400" b="1" dirty="0" smtClean="0"/>
              <a:t> </a:t>
            </a:r>
            <a:r>
              <a:rPr lang="ar-SA" sz="2400" b="1" dirty="0"/>
              <a:t>العطب. </a:t>
            </a:r>
          </a:p>
          <a:p>
            <a:pPr marL="0" indent="0" algn="r">
              <a:buNone/>
            </a:pPr>
            <a:r>
              <a:rPr lang="ar-SA" sz="2400" b="1" dirty="0"/>
              <a:t> </a:t>
            </a:r>
            <a:r>
              <a:rPr lang="ar-IQ" sz="2400" b="1" dirty="0" smtClean="0"/>
              <a:t>2-</a:t>
            </a:r>
            <a:r>
              <a:rPr lang="ar-SA" sz="2400" b="1" dirty="0" smtClean="0"/>
              <a:t> </a:t>
            </a:r>
            <a:r>
              <a:rPr lang="ar-SA" sz="2400" b="1" dirty="0"/>
              <a:t>تملٌل النتح مما ٌإدي إلى تملٌل فمدان الماء والذبول. </a:t>
            </a:r>
          </a:p>
          <a:p>
            <a:pPr marL="0" indent="0" algn="r">
              <a:buNone/>
            </a:pPr>
            <a:r>
              <a:rPr lang="ar-SA" sz="2400" b="1" dirty="0"/>
              <a:t> </a:t>
            </a:r>
            <a:r>
              <a:rPr lang="ar-IQ" sz="2400" b="1" dirty="0" smtClean="0"/>
              <a:t>3- </a:t>
            </a:r>
            <a:r>
              <a:rPr lang="ar-IQ" sz="2400" b="1" dirty="0" err="1" smtClean="0"/>
              <a:t>يق</a:t>
            </a:r>
            <a:r>
              <a:rPr lang="ar-SA" sz="2400" b="1" dirty="0" err="1" smtClean="0"/>
              <a:t>لل</a:t>
            </a:r>
            <a:r>
              <a:rPr lang="ar-SA" sz="2400" b="1" dirty="0" smtClean="0"/>
              <a:t> </a:t>
            </a:r>
            <a:r>
              <a:rPr lang="ar-SA" sz="2400" b="1" dirty="0"/>
              <a:t>من إنتاج غاز </a:t>
            </a:r>
            <a:r>
              <a:rPr lang="ar-SA" sz="2400" b="1" dirty="0" err="1" smtClean="0"/>
              <a:t>الإٌثلٌ</a:t>
            </a:r>
            <a:r>
              <a:rPr lang="ar-IQ" sz="2400" b="1" dirty="0" smtClean="0"/>
              <a:t>ي</a:t>
            </a:r>
            <a:r>
              <a:rPr lang="ar-SA" sz="2400" b="1" dirty="0" smtClean="0"/>
              <a:t>ن وبالتالً</a:t>
            </a:r>
            <a:r>
              <a:rPr lang="ar-IQ" sz="2400" b="1" dirty="0" smtClean="0"/>
              <a:t>ي</a:t>
            </a:r>
            <a:r>
              <a:rPr lang="ar-SA" sz="2400" b="1" dirty="0" smtClean="0"/>
              <a:t> </a:t>
            </a:r>
            <a:r>
              <a:rPr lang="ar-SA" sz="2400" b="1" dirty="0"/>
              <a:t>تؤخٌر النضج والتلون وتدهور جودة الثمار. </a:t>
            </a:r>
            <a:r>
              <a:rPr lang="ar-SA" sz="2400" b="1" dirty="0" smtClean="0"/>
              <a:t>  </a:t>
            </a:r>
            <a:endParaRPr lang="ar-SA" sz="2400" b="1" dirty="0"/>
          </a:p>
          <a:p>
            <a:pPr marL="0" indent="0" algn="r">
              <a:buNone/>
            </a:pPr>
            <a:r>
              <a:rPr lang="ar-SA" sz="2400" b="1" dirty="0"/>
              <a:t> </a:t>
            </a:r>
            <a:r>
              <a:rPr lang="ar-IQ" sz="2400" b="1" dirty="0" smtClean="0"/>
              <a:t>4-</a:t>
            </a:r>
            <a:r>
              <a:rPr lang="ar-SA" sz="2400" b="1" dirty="0" smtClean="0"/>
              <a:t> ت</a:t>
            </a:r>
            <a:r>
              <a:rPr lang="ar-IQ" sz="2400" b="1" dirty="0" smtClean="0"/>
              <a:t>ق</a:t>
            </a:r>
            <a:r>
              <a:rPr lang="ar-SA" sz="2400" b="1" dirty="0" err="1" smtClean="0"/>
              <a:t>لٌل</a:t>
            </a:r>
            <a:r>
              <a:rPr lang="ar-SA" sz="2400" b="1" dirty="0" smtClean="0"/>
              <a:t> </a:t>
            </a:r>
            <a:r>
              <a:rPr lang="ar-SA" sz="2400" b="1" dirty="0"/>
              <a:t>الإصابة بالأمراض </a:t>
            </a:r>
            <a:endParaRPr lang="ar-IQ" sz="2400" b="1" dirty="0" smtClean="0"/>
          </a:p>
          <a:p>
            <a:pPr marL="0" indent="0">
              <a:buNone/>
            </a:pPr>
            <a:r>
              <a:rPr lang="ar-SA" sz="2400" b="1" dirty="0" smtClean="0"/>
              <a:t>علما </a:t>
            </a:r>
            <a:r>
              <a:rPr lang="ar-SA" sz="2400" b="1" dirty="0"/>
              <a:t>ان ضرورة سرعة </a:t>
            </a:r>
            <a:r>
              <a:rPr lang="ar-SA" sz="2400" b="1" dirty="0" smtClean="0"/>
              <a:t>التبرٌ</a:t>
            </a:r>
            <a:r>
              <a:rPr lang="ar-IQ" sz="2400" b="1" dirty="0" smtClean="0"/>
              <a:t>ي</a:t>
            </a:r>
            <a:r>
              <a:rPr lang="ar-SA" sz="2400" b="1" dirty="0" smtClean="0"/>
              <a:t>د </a:t>
            </a:r>
            <a:r>
              <a:rPr lang="ar-SA" sz="2400" b="1" dirty="0"/>
              <a:t>تختلف من منتج إلى آخر فمثلا ّ    </a:t>
            </a:r>
            <a:r>
              <a:rPr lang="ar-IQ" sz="2400" b="1" dirty="0" smtClean="0"/>
              <a:t>ا</a:t>
            </a:r>
            <a:r>
              <a:rPr lang="ar-SA" sz="2400" b="1" dirty="0" smtClean="0"/>
              <a:t>لعنب</a:t>
            </a:r>
            <a:r>
              <a:rPr lang="ar-SA" sz="2400" b="1" dirty="0"/>
              <a:t> –  الخس  –  الفرٌز  –</a:t>
            </a:r>
            <a:r>
              <a:rPr lang="ar-SA" sz="2400" b="1" dirty="0" smtClean="0"/>
              <a:t>  </a:t>
            </a:r>
            <a:r>
              <a:rPr lang="ar-SA" sz="2400" b="1" dirty="0"/>
              <a:t>الأزهار </a:t>
            </a:r>
            <a:r>
              <a:rPr lang="ar-SA" sz="2400" b="1" dirty="0" smtClean="0"/>
              <a:t>ٌ</a:t>
            </a:r>
            <a:r>
              <a:rPr lang="ar-IQ" sz="2400" b="1" dirty="0" smtClean="0"/>
              <a:t>ي</a:t>
            </a:r>
            <a:r>
              <a:rPr lang="ar-SA" sz="2400" b="1" dirty="0" smtClean="0"/>
              <a:t>جب </a:t>
            </a:r>
            <a:r>
              <a:rPr lang="ar-SA" sz="2400" b="1" dirty="0"/>
              <a:t>تبرٌدها خلال فترة لا </a:t>
            </a:r>
            <a:r>
              <a:rPr lang="ar-SA" sz="2400" b="1" dirty="0" smtClean="0"/>
              <a:t>تزٌ</a:t>
            </a:r>
            <a:r>
              <a:rPr lang="ar-IQ" sz="2400" b="1" dirty="0" smtClean="0"/>
              <a:t>ي</a:t>
            </a:r>
            <a:r>
              <a:rPr lang="ar-SA" sz="2400" b="1" dirty="0" smtClean="0"/>
              <a:t>د </a:t>
            </a:r>
            <a:r>
              <a:rPr lang="ar-SA" sz="2400" b="1" dirty="0"/>
              <a:t>عن ثلاث ساعات </a:t>
            </a:r>
            <a:r>
              <a:rPr lang="ar-SA" sz="2400" b="1" dirty="0" smtClean="0"/>
              <a:t>بعد </a:t>
            </a:r>
            <a:r>
              <a:rPr lang="ar-SA" sz="2400" b="1" dirty="0"/>
              <a:t>لطافها.      المنتجات </a:t>
            </a:r>
            <a:r>
              <a:rPr lang="ar-SA" sz="2400" b="1" dirty="0" err="1" smtClean="0"/>
              <a:t>الأ</a:t>
            </a:r>
            <a:r>
              <a:rPr lang="ar-IQ" sz="2400" b="1" dirty="0" smtClean="0"/>
              <a:t>ق</a:t>
            </a:r>
            <a:r>
              <a:rPr lang="ar-SA" sz="2400" b="1" dirty="0" smtClean="0"/>
              <a:t>ل </a:t>
            </a:r>
            <a:r>
              <a:rPr lang="ar-SA" sz="2400" b="1" dirty="0"/>
              <a:t>حساسٌة للتلف مثل التفاح والمشمش والمانجو فٌجب تبرٌدها </a:t>
            </a:r>
            <a:r>
              <a:rPr lang="ar-IQ" sz="2400" b="1" dirty="0" smtClean="0"/>
              <a:t>خلال</a:t>
            </a:r>
            <a:r>
              <a:rPr lang="ar-SA" sz="2400" b="1" dirty="0" smtClean="0"/>
              <a:t>      . </a:t>
            </a:r>
            <a:r>
              <a:rPr lang="ar-IQ" sz="2400" b="1" dirty="0" smtClean="0"/>
              <a:t>24ساعة </a:t>
            </a:r>
            <a:r>
              <a:rPr lang="ar-SA" sz="2400" b="1" dirty="0" err="1" smtClean="0"/>
              <a:t>وت</a:t>
            </a:r>
            <a:r>
              <a:rPr lang="ar-IQ" sz="2400" b="1" dirty="0" smtClean="0"/>
              <a:t>ق</a:t>
            </a:r>
            <a:r>
              <a:rPr lang="ar-SA" sz="2400" b="1" dirty="0" smtClean="0"/>
              <a:t>ل </a:t>
            </a:r>
            <a:r>
              <a:rPr lang="ar-SA" sz="2400" b="1" dirty="0"/>
              <a:t>الحاجة لتبرٌد لمنتجات أخرى مثل البطاطا </a:t>
            </a:r>
            <a:r>
              <a:rPr lang="ar-SA" sz="2400" b="1" dirty="0" err="1"/>
              <a:t>والحمضٌات</a:t>
            </a:r>
            <a:r>
              <a:rPr lang="ar-SA" sz="2400" b="1" dirty="0"/>
              <a:t> والبصل والثوم. </a:t>
            </a:r>
          </a:p>
        </p:txBody>
      </p:sp>
    </p:spTree>
    <p:extLst>
      <p:ext uri="{BB962C8B-B14F-4D97-AF65-F5344CB8AC3E}">
        <p14:creationId xmlns:p14="http://schemas.microsoft.com/office/powerpoint/2010/main" val="374534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amera\٢٠٢١٠١١٥_١٢٢٥١٤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42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8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وهنا</a:t>
            </a:r>
            <a:r>
              <a:rPr lang="ar-IQ" b="1" dirty="0">
                <a:solidFill>
                  <a:srgbClr val="FF0000"/>
                </a:solidFill>
              </a:rPr>
              <a:t>ك </a:t>
            </a:r>
            <a:r>
              <a:rPr lang="ar-SA" b="1" dirty="0">
                <a:solidFill>
                  <a:srgbClr val="FF0000"/>
                </a:solidFill>
              </a:rPr>
              <a:t>عدة طرق للتبرٌ</a:t>
            </a:r>
            <a:r>
              <a:rPr lang="ar-IQ" b="1" dirty="0">
                <a:solidFill>
                  <a:srgbClr val="FF0000"/>
                </a:solidFill>
              </a:rPr>
              <a:t>ي</a:t>
            </a:r>
            <a:r>
              <a:rPr lang="ar-SA" b="1" dirty="0">
                <a:solidFill>
                  <a:srgbClr val="FF0000"/>
                </a:solidFill>
              </a:rPr>
              <a:t>د السرٌ</a:t>
            </a:r>
            <a:r>
              <a:rPr lang="ar-IQ" b="1" dirty="0">
                <a:solidFill>
                  <a:srgbClr val="FF0000"/>
                </a:solidFill>
              </a:rPr>
              <a:t>ي</a:t>
            </a:r>
            <a:r>
              <a:rPr lang="ar-SA" b="1" dirty="0">
                <a:solidFill>
                  <a:srgbClr val="FF0000"/>
                </a:solidFill>
              </a:rPr>
              <a:t>ع منها:        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غرف التبرٌ</a:t>
            </a:r>
            <a:r>
              <a:rPr lang="ar-IQ" sz="3600" b="1" dirty="0" smtClean="0"/>
              <a:t>ي</a:t>
            </a:r>
            <a:r>
              <a:rPr lang="ar-SA" sz="3600" b="1" dirty="0" smtClean="0"/>
              <a:t>د العادٌ</a:t>
            </a:r>
            <a:r>
              <a:rPr lang="ar-IQ" sz="3600" b="1" dirty="0" smtClean="0"/>
              <a:t>ي</a:t>
            </a:r>
            <a:r>
              <a:rPr lang="ar-SA" sz="3600" b="1" dirty="0" smtClean="0"/>
              <a:t>ة</a:t>
            </a:r>
            <a:r>
              <a:rPr lang="ar-SA" sz="3600" b="1" dirty="0"/>
              <a:t>.  </a:t>
            </a:r>
            <a:endParaRPr lang="ar-IQ" sz="3600" b="1" dirty="0" smtClean="0"/>
          </a:p>
          <a:p>
            <a:r>
              <a:rPr lang="ar-SA" sz="3600" b="1" dirty="0" smtClean="0"/>
              <a:t>التبرٌ</a:t>
            </a:r>
            <a:r>
              <a:rPr lang="ar-IQ" sz="3600" b="1" dirty="0" smtClean="0"/>
              <a:t>ي</a:t>
            </a:r>
            <a:r>
              <a:rPr lang="ar-SA" sz="3600" b="1" dirty="0" smtClean="0"/>
              <a:t>د </a:t>
            </a:r>
            <a:r>
              <a:rPr lang="ar-SA" sz="3600" b="1" dirty="0"/>
              <a:t>بدفع الهواء. </a:t>
            </a:r>
            <a:endParaRPr lang="ar-IQ" sz="3600" b="1" dirty="0" smtClean="0"/>
          </a:p>
          <a:p>
            <a:r>
              <a:rPr lang="ar-SA" sz="3600" b="1" dirty="0" smtClean="0"/>
              <a:t>التبرٌ</a:t>
            </a:r>
            <a:r>
              <a:rPr lang="ar-IQ" sz="3600" b="1" dirty="0" smtClean="0"/>
              <a:t>ي</a:t>
            </a:r>
            <a:r>
              <a:rPr lang="ar-SA" sz="3600" b="1" dirty="0" smtClean="0"/>
              <a:t>د بالماء    </a:t>
            </a:r>
            <a:r>
              <a:rPr lang="ar-SA" sz="3600" b="1" dirty="0"/>
              <a:t>. </a:t>
            </a:r>
            <a:endParaRPr lang="ar-IQ" sz="3600" b="1" dirty="0" smtClean="0"/>
          </a:p>
          <a:p>
            <a:r>
              <a:rPr lang="ar-SA" sz="3600" b="1" dirty="0" smtClean="0"/>
              <a:t> </a:t>
            </a:r>
            <a:r>
              <a:rPr lang="ar-IQ" sz="3600" b="1" dirty="0" smtClean="0"/>
              <a:t>ي</a:t>
            </a:r>
            <a:r>
              <a:rPr lang="ar-SA" sz="3600" b="1" dirty="0" smtClean="0"/>
              <a:t>تحت تفرٌ</a:t>
            </a:r>
            <a:r>
              <a:rPr lang="ar-IQ" sz="3600" b="1" dirty="0" smtClean="0"/>
              <a:t>ي</a:t>
            </a:r>
            <a:r>
              <a:rPr lang="ar-SA" sz="3600" b="1" dirty="0" smtClean="0"/>
              <a:t>غ </a:t>
            </a:r>
            <a:endParaRPr lang="ar-IQ" sz="3600" b="1" dirty="0" smtClean="0"/>
          </a:p>
          <a:p>
            <a:r>
              <a:rPr lang="ar-SA" sz="3600" b="1" dirty="0" smtClean="0"/>
              <a:t>التبرٌ</a:t>
            </a:r>
            <a:r>
              <a:rPr lang="ar-IQ" sz="3600" b="1" dirty="0" smtClean="0"/>
              <a:t>ي</a:t>
            </a:r>
            <a:r>
              <a:rPr lang="ar-SA" sz="3600" b="1" dirty="0" smtClean="0"/>
              <a:t>د </a:t>
            </a:r>
            <a:r>
              <a:rPr lang="ar-SA" sz="3600" b="1" dirty="0" err="1" smtClean="0"/>
              <a:t>بالتبخٌ</a:t>
            </a:r>
            <a:r>
              <a:rPr lang="ar-IQ" sz="3600" b="1" dirty="0" smtClean="0"/>
              <a:t>ي</a:t>
            </a:r>
            <a:r>
              <a:rPr lang="ar-SA" sz="3600" b="1" dirty="0" smtClean="0"/>
              <a:t>ر</a:t>
            </a:r>
            <a:r>
              <a:rPr lang="ar-SA" sz="3600" b="1" dirty="0"/>
              <a:t>.   </a:t>
            </a:r>
            <a:endParaRPr lang="ar-IQ" sz="3600" b="1" dirty="0" smtClean="0"/>
          </a:p>
          <a:p>
            <a:r>
              <a:rPr lang="ar-SA" sz="3600" b="1" dirty="0" smtClean="0"/>
              <a:t> التبرٌ</a:t>
            </a:r>
            <a:r>
              <a:rPr lang="ar-IQ" sz="3600" b="1" dirty="0" smtClean="0"/>
              <a:t>ي</a:t>
            </a:r>
            <a:r>
              <a:rPr lang="ar-SA" sz="3600" b="1" dirty="0" smtClean="0"/>
              <a:t>د </a:t>
            </a:r>
            <a:r>
              <a:rPr lang="ar-SA" sz="3600" b="1" dirty="0"/>
              <a:t>بالثلج المجروش. </a:t>
            </a:r>
          </a:p>
        </p:txBody>
      </p:sp>
    </p:spTree>
    <p:extLst>
      <p:ext uri="{BB962C8B-B14F-4D97-AF65-F5344CB8AC3E}">
        <p14:creationId xmlns:p14="http://schemas.microsoft.com/office/powerpoint/2010/main" val="215410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acebook\FB_IMG_1575688084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1563"/>
            <a:ext cx="8143875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497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945</Words>
  <Application>Microsoft Office PowerPoint</Application>
  <PresentationFormat>عرض على الشاشة (3:4)‏</PresentationFormat>
  <Paragraphs>37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سمة Office</vt:lpstr>
      <vt:lpstr>نسق Office</vt:lpstr>
      <vt:lpstr>1_نسق Office</vt:lpstr>
      <vt:lpstr>2_نسق Office</vt:lpstr>
      <vt:lpstr>جني وخزن الحاصلات البستانية  المحاضرة الرابعة   </vt:lpstr>
      <vt:lpstr>القسم الأول : تكنولوجيا بعد الحصاد</vt:lpstr>
      <vt:lpstr>عرض تقديمي في PowerPoint</vt:lpstr>
      <vt:lpstr>1 - تحديد موعد الحصاد</vt:lpstr>
      <vt:lpstr>عرض تقديمي في PowerPoint</vt:lpstr>
      <vt:lpstr>التبريد المبدئي السريع </vt:lpstr>
      <vt:lpstr>عرض تقديمي في PowerPoint</vt:lpstr>
      <vt:lpstr>وهناك عدة طرق للتبرٌيد السرٌيع منها:         </vt:lpstr>
      <vt:lpstr>عرض تقديمي في PowerPoint</vt:lpstr>
      <vt:lpstr>3 - مراقبة الجودة في الحقل: </vt:lpstr>
      <vt:lpstr>عرض تقديمي في PowerPoint</vt:lpstr>
      <vt:lpstr>وتتوفر حالٌا (حقيبة جودة حقلية) تحتوي على: </vt:lpstr>
      <vt:lpstr>الة لقياس ابعاد الثمار</vt:lpstr>
      <vt:lpstr>اجهزة قياس الالوان وزون الثمار</vt:lpstr>
      <vt:lpstr>جهاز قياس صلابة الثمار</vt:lpstr>
      <vt:lpstr>4 - التعبئة في الحقل :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جني وخزن الحاصلات البستانية  المحاضرة الرابعة   </dc:title>
  <dc:creator>kj</dc:creator>
  <cp:lastModifiedBy>Maher</cp:lastModifiedBy>
  <cp:revision>14</cp:revision>
  <dcterms:created xsi:type="dcterms:W3CDTF">2021-05-23T18:27:14Z</dcterms:created>
  <dcterms:modified xsi:type="dcterms:W3CDTF">2022-04-03T16:44:03Z</dcterms:modified>
</cp:coreProperties>
</file>